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3" r:id="rId4"/>
    <p:sldId id="262" r:id="rId5"/>
    <p:sldId id="258" r:id="rId6"/>
    <p:sldId id="260" r:id="rId7"/>
    <p:sldId id="265" r:id="rId8"/>
    <p:sldId id="264" r:id="rId9"/>
  </p:sldIdLst>
  <p:sldSz cx="12192000" cy="6858000"/>
  <p:notesSz cx="6800850" cy="993298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1A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0A15C55-8517-42AA-B614-E9B94910E393}" styleName="Mittlere Formatvorlage 2 - Akz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8" d="100"/>
          <a:sy n="68" d="100"/>
        </p:scale>
        <p:origin x="96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6FFE00-FC69-553B-6AF7-7187A870DCA9}"/>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745C599D-1A4A-4CB2-3894-542F67804E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2AD2AEFA-9FB3-62B2-22C4-8FC038BB2E3B}"/>
              </a:ext>
            </a:extLst>
          </p:cNvPr>
          <p:cNvSpPr>
            <a:spLocks noGrp="1"/>
          </p:cNvSpPr>
          <p:nvPr>
            <p:ph type="dt" sz="half" idx="10"/>
          </p:nvPr>
        </p:nvSpPr>
        <p:spPr/>
        <p:txBody>
          <a:bodyPr/>
          <a:lstStyle/>
          <a:p>
            <a:fld id="{88F3894F-D457-473F-834B-1C8A54B5BBA2}" type="datetimeFigureOut">
              <a:rPr lang="de-DE" smtClean="0"/>
              <a:t>18.11.2025</a:t>
            </a:fld>
            <a:endParaRPr lang="de-DE"/>
          </a:p>
        </p:txBody>
      </p:sp>
      <p:sp>
        <p:nvSpPr>
          <p:cNvPr id="5" name="Fußzeilenplatzhalter 4">
            <a:extLst>
              <a:ext uri="{FF2B5EF4-FFF2-40B4-BE49-F238E27FC236}">
                <a16:creationId xmlns:a16="http://schemas.microsoft.com/office/drawing/2014/main" id="{CC3C27EB-85F2-16A5-E4D9-F578CB67D413}"/>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CD6BFEB5-346B-A07A-BE4E-8C77F20B87A6}"/>
              </a:ext>
            </a:extLst>
          </p:cNvPr>
          <p:cNvSpPr>
            <a:spLocks noGrp="1"/>
          </p:cNvSpPr>
          <p:nvPr>
            <p:ph type="sldNum" sz="quarter" idx="12"/>
          </p:nvPr>
        </p:nvSpPr>
        <p:spPr/>
        <p:txBody>
          <a:bodyPr/>
          <a:lstStyle/>
          <a:p>
            <a:fld id="{8B27F3D0-9AF5-4887-BC2E-2D9598BBAAD9}" type="slidenum">
              <a:rPr lang="de-DE" smtClean="0"/>
              <a:t>‹Nr.›</a:t>
            </a:fld>
            <a:endParaRPr lang="de-DE"/>
          </a:p>
        </p:txBody>
      </p:sp>
    </p:spTree>
    <p:extLst>
      <p:ext uri="{BB962C8B-B14F-4D97-AF65-F5344CB8AC3E}">
        <p14:creationId xmlns:p14="http://schemas.microsoft.com/office/powerpoint/2010/main" val="1497522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11065C-DB6F-59AD-88DB-C4219FD589C7}"/>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7E92441E-1676-5185-6D68-39B13A85842F}"/>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6854945-8643-C6AD-2C6E-7F63DCEF15AF}"/>
              </a:ext>
            </a:extLst>
          </p:cNvPr>
          <p:cNvSpPr>
            <a:spLocks noGrp="1"/>
          </p:cNvSpPr>
          <p:nvPr>
            <p:ph type="dt" sz="half" idx="10"/>
          </p:nvPr>
        </p:nvSpPr>
        <p:spPr/>
        <p:txBody>
          <a:bodyPr/>
          <a:lstStyle/>
          <a:p>
            <a:fld id="{88F3894F-D457-473F-834B-1C8A54B5BBA2}" type="datetimeFigureOut">
              <a:rPr lang="de-DE" smtClean="0"/>
              <a:t>18.11.2025</a:t>
            </a:fld>
            <a:endParaRPr lang="de-DE"/>
          </a:p>
        </p:txBody>
      </p:sp>
      <p:sp>
        <p:nvSpPr>
          <p:cNvPr id="5" name="Fußzeilenplatzhalter 4">
            <a:extLst>
              <a:ext uri="{FF2B5EF4-FFF2-40B4-BE49-F238E27FC236}">
                <a16:creationId xmlns:a16="http://schemas.microsoft.com/office/drawing/2014/main" id="{46DB79EA-AB32-8ABD-A7CA-F0CDB61B3E77}"/>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D98739E-B7FE-C89B-ECF7-E0FB48F651CD}"/>
              </a:ext>
            </a:extLst>
          </p:cNvPr>
          <p:cNvSpPr>
            <a:spLocks noGrp="1"/>
          </p:cNvSpPr>
          <p:nvPr>
            <p:ph type="sldNum" sz="quarter" idx="12"/>
          </p:nvPr>
        </p:nvSpPr>
        <p:spPr/>
        <p:txBody>
          <a:bodyPr/>
          <a:lstStyle/>
          <a:p>
            <a:fld id="{8B27F3D0-9AF5-4887-BC2E-2D9598BBAAD9}" type="slidenum">
              <a:rPr lang="de-DE" smtClean="0"/>
              <a:t>‹Nr.›</a:t>
            </a:fld>
            <a:endParaRPr lang="de-DE"/>
          </a:p>
        </p:txBody>
      </p:sp>
    </p:spTree>
    <p:extLst>
      <p:ext uri="{BB962C8B-B14F-4D97-AF65-F5344CB8AC3E}">
        <p14:creationId xmlns:p14="http://schemas.microsoft.com/office/powerpoint/2010/main" val="40151272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6760B673-5333-EE75-A3F5-757AC3999D57}"/>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4C3D5D1C-2FC9-8588-3BA3-C720135D4BD3}"/>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ED7B61C-7E6E-014B-FFF0-A418D2EC5B47}"/>
              </a:ext>
            </a:extLst>
          </p:cNvPr>
          <p:cNvSpPr>
            <a:spLocks noGrp="1"/>
          </p:cNvSpPr>
          <p:nvPr>
            <p:ph type="dt" sz="half" idx="10"/>
          </p:nvPr>
        </p:nvSpPr>
        <p:spPr/>
        <p:txBody>
          <a:bodyPr/>
          <a:lstStyle/>
          <a:p>
            <a:fld id="{88F3894F-D457-473F-834B-1C8A54B5BBA2}" type="datetimeFigureOut">
              <a:rPr lang="de-DE" smtClean="0"/>
              <a:t>18.11.2025</a:t>
            </a:fld>
            <a:endParaRPr lang="de-DE"/>
          </a:p>
        </p:txBody>
      </p:sp>
      <p:sp>
        <p:nvSpPr>
          <p:cNvPr id="5" name="Fußzeilenplatzhalter 4">
            <a:extLst>
              <a:ext uri="{FF2B5EF4-FFF2-40B4-BE49-F238E27FC236}">
                <a16:creationId xmlns:a16="http://schemas.microsoft.com/office/drawing/2014/main" id="{25418FB3-1E5B-CC68-7149-CED649FAF234}"/>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16D413E2-A7E8-EC76-824D-B496DF64BF21}"/>
              </a:ext>
            </a:extLst>
          </p:cNvPr>
          <p:cNvSpPr>
            <a:spLocks noGrp="1"/>
          </p:cNvSpPr>
          <p:nvPr>
            <p:ph type="sldNum" sz="quarter" idx="12"/>
          </p:nvPr>
        </p:nvSpPr>
        <p:spPr/>
        <p:txBody>
          <a:bodyPr/>
          <a:lstStyle/>
          <a:p>
            <a:fld id="{8B27F3D0-9AF5-4887-BC2E-2D9598BBAAD9}" type="slidenum">
              <a:rPr lang="de-DE" smtClean="0"/>
              <a:t>‹Nr.›</a:t>
            </a:fld>
            <a:endParaRPr lang="de-DE"/>
          </a:p>
        </p:txBody>
      </p:sp>
    </p:spTree>
    <p:extLst>
      <p:ext uri="{BB962C8B-B14F-4D97-AF65-F5344CB8AC3E}">
        <p14:creationId xmlns:p14="http://schemas.microsoft.com/office/powerpoint/2010/main" val="38786329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7FC58A-A654-FAD7-268B-308512DCB6A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16159643-3DEE-56C5-ED79-0EC64CBD2B3E}"/>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CE6E177-84C6-20E8-3467-9C49F9A63536}"/>
              </a:ext>
            </a:extLst>
          </p:cNvPr>
          <p:cNvSpPr>
            <a:spLocks noGrp="1"/>
          </p:cNvSpPr>
          <p:nvPr>
            <p:ph type="dt" sz="half" idx="10"/>
          </p:nvPr>
        </p:nvSpPr>
        <p:spPr/>
        <p:txBody>
          <a:bodyPr/>
          <a:lstStyle/>
          <a:p>
            <a:fld id="{88F3894F-D457-473F-834B-1C8A54B5BBA2}" type="datetimeFigureOut">
              <a:rPr lang="de-DE" smtClean="0"/>
              <a:t>18.11.2025</a:t>
            </a:fld>
            <a:endParaRPr lang="de-DE"/>
          </a:p>
        </p:txBody>
      </p:sp>
      <p:sp>
        <p:nvSpPr>
          <p:cNvPr id="5" name="Fußzeilenplatzhalter 4">
            <a:extLst>
              <a:ext uri="{FF2B5EF4-FFF2-40B4-BE49-F238E27FC236}">
                <a16:creationId xmlns:a16="http://schemas.microsoft.com/office/drawing/2014/main" id="{E4443C58-2BB8-1DAB-159D-9FC303DE6222}"/>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4038F3D-B46F-97DE-5308-3BEB2A2ED87C}"/>
              </a:ext>
            </a:extLst>
          </p:cNvPr>
          <p:cNvSpPr>
            <a:spLocks noGrp="1"/>
          </p:cNvSpPr>
          <p:nvPr>
            <p:ph type="sldNum" sz="quarter" idx="12"/>
          </p:nvPr>
        </p:nvSpPr>
        <p:spPr/>
        <p:txBody>
          <a:bodyPr/>
          <a:lstStyle/>
          <a:p>
            <a:fld id="{8B27F3D0-9AF5-4887-BC2E-2D9598BBAAD9}" type="slidenum">
              <a:rPr lang="de-DE" smtClean="0"/>
              <a:t>‹Nr.›</a:t>
            </a:fld>
            <a:endParaRPr lang="de-DE"/>
          </a:p>
        </p:txBody>
      </p:sp>
    </p:spTree>
    <p:extLst>
      <p:ext uri="{BB962C8B-B14F-4D97-AF65-F5344CB8AC3E}">
        <p14:creationId xmlns:p14="http://schemas.microsoft.com/office/powerpoint/2010/main" val="38604850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D7444C-6F9B-8F7A-56AD-9E1D00CB2364}"/>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23F175A0-4712-04E1-81CE-1834D3A7FAB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02F579C3-088F-A988-5805-322553E559D8}"/>
              </a:ext>
            </a:extLst>
          </p:cNvPr>
          <p:cNvSpPr>
            <a:spLocks noGrp="1"/>
          </p:cNvSpPr>
          <p:nvPr>
            <p:ph type="dt" sz="half" idx="10"/>
          </p:nvPr>
        </p:nvSpPr>
        <p:spPr/>
        <p:txBody>
          <a:bodyPr/>
          <a:lstStyle/>
          <a:p>
            <a:fld id="{88F3894F-D457-473F-834B-1C8A54B5BBA2}" type="datetimeFigureOut">
              <a:rPr lang="de-DE" smtClean="0"/>
              <a:t>18.11.2025</a:t>
            </a:fld>
            <a:endParaRPr lang="de-DE"/>
          </a:p>
        </p:txBody>
      </p:sp>
      <p:sp>
        <p:nvSpPr>
          <p:cNvPr id="5" name="Fußzeilenplatzhalter 4">
            <a:extLst>
              <a:ext uri="{FF2B5EF4-FFF2-40B4-BE49-F238E27FC236}">
                <a16:creationId xmlns:a16="http://schemas.microsoft.com/office/drawing/2014/main" id="{5ECB1175-9DB5-9065-A6B2-6F8655C2B8D8}"/>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F2B33148-155D-8967-B5E0-CF13AB5BF7CD}"/>
              </a:ext>
            </a:extLst>
          </p:cNvPr>
          <p:cNvSpPr>
            <a:spLocks noGrp="1"/>
          </p:cNvSpPr>
          <p:nvPr>
            <p:ph type="sldNum" sz="quarter" idx="12"/>
          </p:nvPr>
        </p:nvSpPr>
        <p:spPr/>
        <p:txBody>
          <a:bodyPr/>
          <a:lstStyle/>
          <a:p>
            <a:fld id="{8B27F3D0-9AF5-4887-BC2E-2D9598BBAAD9}" type="slidenum">
              <a:rPr lang="de-DE" smtClean="0"/>
              <a:t>‹Nr.›</a:t>
            </a:fld>
            <a:endParaRPr lang="de-DE"/>
          </a:p>
        </p:txBody>
      </p:sp>
    </p:spTree>
    <p:extLst>
      <p:ext uri="{BB962C8B-B14F-4D97-AF65-F5344CB8AC3E}">
        <p14:creationId xmlns:p14="http://schemas.microsoft.com/office/powerpoint/2010/main" val="923206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12A7E21-1583-C65C-2743-B84F3CEE13E2}"/>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9912FBA7-5A8C-D673-047E-AC00F1181FA8}"/>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CA008C92-EC6B-F56F-5874-33398472D2E6}"/>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F3A2E99E-7F74-3A6E-3056-994365E635D7}"/>
              </a:ext>
            </a:extLst>
          </p:cNvPr>
          <p:cNvSpPr>
            <a:spLocks noGrp="1"/>
          </p:cNvSpPr>
          <p:nvPr>
            <p:ph type="dt" sz="half" idx="10"/>
          </p:nvPr>
        </p:nvSpPr>
        <p:spPr/>
        <p:txBody>
          <a:bodyPr/>
          <a:lstStyle/>
          <a:p>
            <a:fld id="{88F3894F-D457-473F-834B-1C8A54B5BBA2}" type="datetimeFigureOut">
              <a:rPr lang="de-DE" smtClean="0"/>
              <a:t>18.11.2025</a:t>
            </a:fld>
            <a:endParaRPr lang="de-DE"/>
          </a:p>
        </p:txBody>
      </p:sp>
      <p:sp>
        <p:nvSpPr>
          <p:cNvPr id="6" name="Fußzeilenplatzhalter 5">
            <a:extLst>
              <a:ext uri="{FF2B5EF4-FFF2-40B4-BE49-F238E27FC236}">
                <a16:creationId xmlns:a16="http://schemas.microsoft.com/office/drawing/2014/main" id="{5EE9AAC7-3F00-8813-5BB0-F901D96F5FBA}"/>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F2A8961-EB7B-05FD-46ED-4DC4F4EF6228}"/>
              </a:ext>
            </a:extLst>
          </p:cNvPr>
          <p:cNvSpPr>
            <a:spLocks noGrp="1"/>
          </p:cNvSpPr>
          <p:nvPr>
            <p:ph type="sldNum" sz="quarter" idx="12"/>
          </p:nvPr>
        </p:nvSpPr>
        <p:spPr/>
        <p:txBody>
          <a:bodyPr/>
          <a:lstStyle/>
          <a:p>
            <a:fld id="{8B27F3D0-9AF5-4887-BC2E-2D9598BBAAD9}" type="slidenum">
              <a:rPr lang="de-DE" smtClean="0"/>
              <a:t>‹Nr.›</a:t>
            </a:fld>
            <a:endParaRPr lang="de-DE"/>
          </a:p>
        </p:txBody>
      </p:sp>
    </p:spTree>
    <p:extLst>
      <p:ext uri="{BB962C8B-B14F-4D97-AF65-F5344CB8AC3E}">
        <p14:creationId xmlns:p14="http://schemas.microsoft.com/office/powerpoint/2010/main" val="40605792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E7B999-98D0-CEF1-ADCA-9A1A897E5ABD}"/>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3D7D97E7-D93C-5AE4-04B7-62051B7450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ACB433D2-5559-35B3-8CC8-C310465BF5E7}"/>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62FAC208-3748-2138-563D-917CEE7295C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7E976137-0C85-E25C-0E01-58B115178BF9}"/>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1970ABF9-C51E-4A78-8FFB-B6C17DF278E4}"/>
              </a:ext>
            </a:extLst>
          </p:cNvPr>
          <p:cNvSpPr>
            <a:spLocks noGrp="1"/>
          </p:cNvSpPr>
          <p:nvPr>
            <p:ph type="dt" sz="half" idx="10"/>
          </p:nvPr>
        </p:nvSpPr>
        <p:spPr/>
        <p:txBody>
          <a:bodyPr/>
          <a:lstStyle/>
          <a:p>
            <a:fld id="{88F3894F-D457-473F-834B-1C8A54B5BBA2}" type="datetimeFigureOut">
              <a:rPr lang="de-DE" smtClean="0"/>
              <a:t>18.11.2025</a:t>
            </a:fld>
            <a:endParaRPr lang="de-DE"/>
          </a:p>
        </p:txBody>
      </p:sp>
      <p:sp>
        <p:nvSpPr>
          <p:cNvPr id="8" name="Fußzeilenplatzhalter 7">
            <a:extLst>
              <a:ext uri="{FF2B5EF4-FFF2-40B4-BE49-F238E27FC236}">
                <a16:creationId xmlns:a16="http://schemas.microsoft.com/office/drawing/2014/main" id="{9993406D-F819-7E6A-CF2D-5C16BABF3A2C}"/>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993FFB38-2BDC-0724-B0F5-275B7617166D}"/>
              </a:ext>
            </a:extLst>
          </p:cNvPr>
          <p:cNvSpPr>
            <a:spLocks noGrp="1"/>
          </p:cNvSpPr>
          <p:nvPr>
            <p:ph type="sldNum" sz="quarter" idx="12"/>
          </p:nvPr>
        </p:nvSpPr>
        <p:spPr/>
        <p:txBody>
          <a:bodyPr/>
          <a:lstStyle/>
          <a:p>
            <a:fld id="{8B27F3D0-9AF5-4887-BC2E-2D9598BBAAD9}" type="slidenum">
              <a:rPr lang="de-DE" smtClean="0"/>
              <a:t>‹Nr.›</a:t>
            </a:fld>
            <a:endParaRPr lang="de-DE"/>
          </a:p>
        </p:txBody>
      </p:sp>
    </p:spTree>
    <p:extLst>
      <p:ext uri="{BB962C8B-B14F-4D97-AF65-F5344CB8AC3E}">
        <p14:creationId xmlns:p14="http://schemas.microsoft.com/office/powerpoint/2010/main" val="1816061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0962B0-DF22-FA06-B179-7613E56BEDCC}"/>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EA9E5090-8B98-C236-A48C-54883E424BF4}"/>
              </a:ext>
            </a:extLst>
          </p:cNvPr>
          <p:cNvSpPr>
            <a:spLocks noGrp="1"/>
          </p:cNvSpPr>
          <p:nvPr>
            <p:ph type="dt" sz="half" idx="10"/>
          </p:nvPr>
        </p:nvSpPr>
        <p:spPr/>
        <p:txBody>
          <a:bodyPr/>
          <a:lstStyle/>
          <a:p>
            <a:fld id="{88F3894F-D457-473F-834B-1C8A54B5BBA2}" type="datetimeFigureOut">
              <a:rPr lang="de-DE" smtClean="0"/>
              <a:t>18.11.2025</a:t>
            </a:fld>
            <a:endParaRPr lang="de-DE"/>
          </a:p>
        </p:txBody>
      </p:sp>
      <p:sp>
        <p:nvSpPr>
          <p:cNvPr id="4" name="Fußzeilenplatzhalter 3">
            <a:extLst>
              <a:ext uri="{FF2B5EF4-FFF2-40B4-BE49-F238E27FC236}">
                <a16:creationId xmlns:a16="http://schemas.microsoft.com/office/drawing/2014/main" id="{AFD075D5-209F-D3B0-7522-99C0DBC39A91}"/>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AE41A67E-2C5B-2867-520F-303E0988C460}"/>
              </a:ext>
            </a:extLst>
          </p:cNvPr>
          <p:cNvSpPr>
            <a:spLocks noGrp="1"/>
          </p:cNvSpPr>
          <p:nvPr>
            <p:ph type="sldNum" sz="quarter" idx="12"/>
          </p:nvPr>
        </p:nvSpPr>
        <p:spPr/>
        <p:txBody>
          <a:bodyPr/>
          <a:lstStyle/>
          <a:p>
            <a:fld id="{8B27F3D0-9AF5-4887-BC2E-2D9598BBAAD9}" type="slidenum">
              <a:rPr lang="de-DE" smtClean="0"/>
              <a:t>‹Nr.›</a:t>
            </a:fld>
            <a:endParaRPr lang="de-DE"/>
          </a:p>
        </p:txBody>
      </p:sp>
    </p:spTree>
    <p:extLst>
      <p:ext uri="{BB962C8B-B14F-4D97-AF65-F5344CB8AC3E}">
        <p14:creationId xmlns:p14="http://schemas.microsoft.com/office/powerpoint/2010/main" val="119564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9B9328EF-EE11-A2F1-0957-2E0CCC75667B}"/>
              </a:ext>
            </a:extLst>
          </p:cNvPr>
          <p:cNvSpPr>
            <a:spLocks noGrp="1"/>
          </p:cNvSpPr>
          <p:nvPr>
            <p:ph type="dt" sz="half" idx="10"/>
          </p:nvPr>
        </p:nvSpPr>
        <p:spPr/>
        <p:txBody>
          <a:bodyPr/>
          <a:lstStyle/>
          <a:p>
            <a:fld id="{88F3894F-D457-473F-834B-1C8A54B5BBA2}" type="datetimeFigureOut">
              <a:rPr lang="de-DE" smtClean="0"/>
              <a:t>18.11.2025</a:t>
            </a:fld>
            <a:endParaRPr lang="de-DE"/>
          </a:p>
        </p:txBody>
      </p:sp>
      <p:sp>
        <p:nvSpPr>
          <p:cNvPr id="3" name="Fußzeilenplatzhalter 2">
            <a:extLst>
              <a:ext uri="{FF2B5EF4-FFF2-40B4-BE49-F238E27FC236}">
                <a16:creationId xmlns:a16="http://schemas.microsoft.com/office/drawing/2014/main" id="{8DF628CD-A6B4-E58B-E623-D45FB13EAF36}"/>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F8993703-F02C-BA20-0B2E-523D287E1F77}"/>
              </a:ext>
            </a:extLst>
          </p:cNvPr>
          <p:cNvSpPr>
            <a:spLocks noGrp="1"/>
          </p:cNvSpPr>
          <p:nvPr>
            <p:ph type="sldNum" sz="quarter" idx="12"/>
          </p:nvPr>
        </p:nvSpPr>
        <p:spPr/>
        <p:txBody>
          <a:bodyPr/>
          <a:lstStyle/>
          <a:p>
            <a:fld id="{8B27F3D0-9AF5-4887-BC2E-2D9598BBAAD9}" type="slidenum">
              <a:rPr lang="de-DE" smtClean="0"/>
              <a:t>‹Nr.›</a:t>
            </a:fld>
            <a:endParaRPr lang="de-DE"/>
          </a:p>
        </p:txBody>
      </p:sp>
    </p:spTree>
    <p:extLst>
      <p:ext uri="{BB962C8B-B14F-4D97-AF65-F5344CB8AC3E}">
        <p14:creationId xmlns:p14="http://schemas.microsoft.com/office/powerpoint/2010/main" val="3217947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DAD0E05-F144-3584-46E9-58440D1A6027}"/>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DDBDCBB8-F50B-2AEA-839A-5D66AABFA4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B1417C5A-A512-DC89-A067-B370077D2C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6905E7B0-5B4F-C267-B475-07DA468BA23E}"/>
              </a:ext>
            </a:extLst>
          </p:cNvPr>
          <p:cNvSpPr>
            <a:spLocks noGrp="1"/>
          </p:cNvSpPr>
          <p:nvPr>
            <p:ph type="dt" sz="half" idx="10"/>
          </p:nvPr>
        </p:nvSpPr>
        <p:spPr/>
        <p:txBody>
          <a:bodyPr/>
          <a:lstStyle/>
          <a:p>
            <a:fld id="{88F3894F-D457-473F-834B-1C8A54B5BBA2}" type="datetimeFigureOut">
              <a:rPr lang="de-DE" smtClean="0"/>
              <a:t>18.11.2025</a:t>
            </a:fld>
            <a:endParaRPr lang="de-DE"/>
          </a:p>
        </p:txBody>
      </p:sp>
      <p:sp>
        <p:nvSpPr>
          <p:cNvPr id="6" name="Fußzeilenplatzhalter 5">
            <a:extLst>
              <a:ext uri="{FF2B5EF4-FFF2-40B4-BE49-F238E27FC236}">
                <a16:creationId xmlns:a16="http://schemas.microsoft.com/office/drawing/2014/main" id="{133ADE62-543C-EDFD-EC9B-6407F8616010}"/>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17D35DD-CB23-1CCE-DEEF-7CC33254CD52}"/>
              </a:ext>
            </a:extLst>
          </p:cNvPr>
          <p:cNvSpPr>
            <a:spLocks noGrp="1"/>
          </p:cNvSpPr>
          <p:nvPr>
            <p:ph type="sldNum" sz="quarter" idx="12"/>
          </p:nvPr>
        </p:nvSpPr>
        <p:spPr/>
        <p:txBody>
          <a:bodyPr/>
          <a:lstStyle/>
          <a:p>
            <a:fld id="{8B27F3D0-9AF5-4887-BC2E-2D9598BBAAD9}" type="slidenum">
              <a:rPr lang="de-DE" smtClean="0"/>
              <a:t>‹Nr.›</a:t>
            </a:fld>
            <a:endParaRPr lang="de-DE"/>
          </a:p>
        </p:txBody>
      </p:sp>
    </p:spTree>
    <p:extLst>
      <p:ext uri="{BB962C8B-B14F-4D97-AF65-F5344CB8AC3E}">
        <p14:creationId xmlns:p14="http://schemas.microsoft.com/office/powerpoint/2010/main" val="1188720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5C6A4C0-C31C-AE48-AB62-17ED543FE4CD}"/>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FAD671FC-3FC0-A37B-69FC-F4A77397675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6CE800EF-21FF-C2A5-760F-FC6236CEEBE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647C9877-506A-BBDB-3A97-31B56FD0B1D4}"/>
              </a:ext>
            </a:extLst>
          </p:cNvPr>
          <p:cNvSpPr>
            <a:spLocks noGrp="1"/>
          </p:cNvSpPr>
          <p:nvPr>
            <p:ph type="dt" sz="half" idx="10"/>
          </p:nvPr>
        </p:nvSpPr>
        <p:spPr/>
        <p:txBody>
          <a:bodyPr/>
          <a:lstStyle/>
          <a:p>
            <a:fld id="{88F3894F-D457-473F-834B-1C8A54B5BBA2}" type="datetimeFigureOut">
              <a:rPr lang="de-DE" smtClean="0"/>
              <a:t>18.11.2025</a:t>
            </a:fld>
            <a:endParaRPr lang="de-DE"/>
          </a:p>
        </p:txBody>
      </p:sp>
      <p:sp>
        <p:nvSpPr>
          <p:cNvPr id="6" name="Fußzeilenplatzhalter 5">
            <a:extLst>
              <a:ext uri="{FF2B5EF4-FFF2-40B4-BE49-F238E27FC236}">
                <a16:creationId xmlns:a16="http://schemas.microsoft.com/office/drawing/2014/main" id="{2DA2F059-20D5-6ED1-9901-15608A75A59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0902720D-AF82-6C13-B80E-86B3459D1D8B}"/>
              </a:ext>
            </a:extLst>
          </p:cNvPr>
          <p:cNvSpPr>
            <a:spLocks noGrp="1"/>
          </p:cNvSpPr>
          <p:nvPr>
            <p:ph type="sldNum" sz="quarter" idx="12"/>
          </p:nvPr>
        </p:nvSpPr>
        <p:spPr/>
        <p:txBody>
          <a:bodyPr/>
          <a:lstStyle/>
          <a:p>
            <a:fld id="{8B27F3D0-9AF5-4887-BC2E-2D9598BBAAD9}" type="slidenum">
              <a:rPr lang="de-DE" smtClean="0"/>
              <a:t>‹Nr.›</a:t>
            </a:fld>
            <a:endParaRPr lang="de-DE"/>
          </a:p>
        </p:txBody>
      </p:sp>
    </p:spTree>
    <p:extLst>
      <p:ext uri="{BB962C8B-B14F-4D97-AF65-F5344CB8AC3E}">
        <p14:creationId xmlns:p14="http://schemas.microsoft.com/office/powerpoint/2010/main" val="1605255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DF7D9FB9-A4EA-89A1-E06D-0E1BF03DB72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00543A3B-7089-91D9-6938-E9B00E6BE6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3E5795FA-E313-743F-2620-F739F93CCD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8F3894F-D457-473F-834B-1C8A54B5BBA2}" type="datetimeFigureOut">
              <a:rPr lang="de-DE" smtClean="0"/>
              <a:t>18.11.2025</a:t>
            </a:fld>
            <a:endParaRPr lang="de-DE"/>
          </a:p>
        </p:txBody>
      </p:sp>
      <p:sp>
        <p:nvSpPr>
          <p:cNvPr id="5" name="Fußzeilenplatzhalter 4">
            <a:extLst>
              <a:ext uri="{FF2B5EF4-FFF2-40B4-BE49-F238E27FC236}">
                <a16:creationId xmlns:a16="http://schemas.microsoft.com/office/drawing/2014/main" id="{881EEA11-5EA1-017E-F29F-F4AA75B4FA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e-DE"/>
          </a:p>
        </p:txBody>
      </p:sp>
      <p:sp>
        <p:nvSpPr>
          <p:cNvPr id="6" name="Foliennummernplatzhalter 5">
            <a:extLst>
              <a:ext uri="{FF2B5EF4-FFF2-40B4-BE49-F238E27FC236}">
                <a16:creationId xmlns:a16="http://schemas.microsoft.com/office/drawing/2014/main" id="{501D9F4C-E049-C1B6-39BE-F5396A0113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B27F3D0-9AF5-4887-BC2E-2D9598BBAAD9}" type="slidenum">
              <a:rPr lang="de-DE" smtClean="0"/>
              <a:t>‹Nr.›</a:t>
            </a:fld>
            <a:endParaRPr lang="de-DE"/>
          </a:p>
        </p:txBody>
      </p:sp>
    </p:spTree>
    <p:extLst>
      <p:ext uri="{BB962C8B-B14F-4D97-AF65-F5344CB8AC3E}">
        <p14:creationId xmlns:p14="http://schemas.microsoft.com/office/powerpoint/2010/main" val="21360923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onja@koenigseder-web.de" TargetMode="Externa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hyperlink" Target="_Cup_Serien_2026.xlsx" TargetMode="Externa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A63FB8A-E2CF-3A8B-7B9F-CBC8C5D3A0B1}"/>
              </a:ext>
            </a:extLst>
          </p:cNvPr>
          <p:cNvSpPr>
            <a:spLocks noGrp="1"/>
          </p:cNvSpPr>
          <p:nvPr>
            <p:ph type="title"/>
          </p:nvPr>
        </p:nvSpPr>
        <p:spPr>
          <a:xfrm>
            <a:off x="838200" y="365125"/>
            <a:ext cx="10515600" cy="1325563"/>
          </a:xfrm>
        </p:spPr>
        <p:txBody>
          <a:bodyPr>
            <a:normAutofit/>
          </a:bodyPr>
          <a:lstStyle/>
          <a:p>
            <a:r>
              <a:rPr lang="de-DE" sz="3600" dirty="0">
                <a:latin typeface="Arial" panose="020B0604020202020204" pitchFamily="34" charset="0"/>
                <a:cs typeface="Arial" panose="020B0604020202020204" pitchFamily="34" charset="0"/>
              </a:rPr>
              <a:t>Harmonie von Pferd und Reiter</a:t>
            </a:r>
            <a:br>
              <a:rPr lang="de-DE" sz="3600" dirty="0">
                <a:latin typeface="Arial" panose="020B0604020202020204" pitchFamily="34" charset="0"/>
                <a:cs typeface="Arial" panose="020B0604020202020204" pitchFamily="34" charset="0"/>
              </a:rPr>
            </a:br>
            <a:r>
              <a:rPr lang="de-DE" sz="3600" dirty="0">
                <a:solidFill>
                  <a:schemeClr val="tx2">
                    <a:lumMod val="50000"/>
                    <a:lumOff val="50000"/>
                  </a:schemeClr>
                </a:solidFill>
                <a:latin typeface="Arial" panose="020B0604020202020204" pitchFamily="34" charset="0"/>
                <a:cs typeface="Arial" panose="020B0604020202020204" pitchFamily="34" charset="0"/>
              </a:rPr>
              <a:t>Pilotprojekt 2026</a:t>
            </a:r>
            <a:endParaRPr lang="de-DE" sz="3600" dirty="0">
              <a:latin typeface="Arial" panose="020B0604020202020204" pitchFamily="34" charset="0"/>
              <a:cs typeface="Arial" panose="020B0604020202020204" pitchFamily="34" charset="0"/>
            </a:endParaRPr>
          </a:p>
        </p:txBody>
      </p:sp>
      <p:sp>
        <p:nvSpPr>
          <p:cNvPr id="4" name="Inhaltsplatzhalter 3">
            <a:extLst>
              <a:ext uri="{FF2B5EF4-FFF2-40B4-BE49-F238E27FC236}">
                <a16:creationId xmlns:a16="http://schemas.microsoft.com/office/drawing/2014/main" id="{32F1D9E3-0BFC-DE0E-6566-B50ABBFA1E4B}"/>
              </a:ext>
            </a:extLst>
          </p:cNvPr>
          <p:cNvSpPr>
            <a:spLocks noGrp="1"/>
          </p:cNvSpPr>
          <p:nvPr>
            <p:ph sz="half" idx="2"/>
          </p:nvPr>
        </p:nvSpPr>
        <p:spPr/>
        <p:txBody>
          <a:bodyPr>
            <a:normAutofit/>
          </a:bodyPr>
          <a:lstStyle/>
          <a:p>
            <a:pPr marL="0" indent="0">
              <a:buNone/>
            </a:pPr>
            <a:endParaRPr lang="de-DE" sz="1800" dirty="0">
              <a:latin typeface="Arial" panose="020B0604020202020204" pitchFamily="34" charset="0"/>
              <a:cs typeface="Arial" panose="020B0604020202020204" pitchFamily="34" charset="0"/>
            </a:endParaRPr>
          </a:p>
          <a:p>
            <a:pPr marL="0" indent="0">
              <a:buNone/>
            </a:pPr>
            <a:endParaRPr lang="de-DE" sz="1800" dirty="0">
              <a:latin typeface="Arial" panose="020B0604020202020204" pitchFamily="34" charset="0"/>
              <a:cs typeface="Arial" panose="020B0604020202020204" pitchFamily="34" charset="0"/>
            </a:endParaRPr>
          </a:p>
          <a:p>
            <a:pPr marL="0" indent="0">
              <a:buNone/>
            </a:pPr>
            <a:endParaRPr lang="de-DE" sz="1800" dirty="0">
              <a:latin typeface="Arial" panose="020B0604020202020204" pitchFamily="34" charset="0"/>
              <a:cs typeface="Arial" panose="020B0604020202020204" pitchFamily="34" charset="0"/>
            </a:endParaRPr>
          </a:p>
          <a:p>
            <a:pPr marL="0" indent="0">
              <a:buNone/>
            </a:pPr>
            <a:endParaRPr lang="de-DE" sz="1800" dirty="0">
              <a:latin typeface="Arial" panose="020B0604020202020204" pitchFamily="34" charset="0"/>
              <a:cs typeface="Arial" panose="020B0604020202020204" pitchFamily="34" charset="0"/>
            </a:endParaRPr>
          </a:p>
          <a:p>
            <a:pPr marL="0" indent="0">
              <a:buNone/>
            </a:pPr>
            <a:endParaRPr lang="de-DE" sz="1800" dirty="0">
              <a:latin typeface="Arial" panose="020B0604020202020204" pitchFamily="34" charset="0"/>
              <a:cs typeface="Arial" panose="020B0604020202020204" pitchFamily="34" charset="0"/>
            </a:endParaRPr>
          </a:p>
          <a:p>
            <a:pPr marL="0" indent="0">
              <a:buNone/>
            </a:pPr>
            <a:endParaRPr lang="de-DE" sz="1800" dirty="0">
              <a:latin typeface="Arial" panose="020B0604020202020204" pitchFamily="34" charset="0"/>
              <a:cs typeface="Arial" panose="020B0604020202020204" pitchFamily="34" charset="0"/>
            </a:endParaRPr>
          </a:p>
          <a:p>
            <a:pPr marL="0" indent="0">
              <a:buNone/>
            </a:pPr>
            <a:r>
              <a:rPr lang="de-DE" sz="1800" dirty="0">
                <a:latin typeface="Arial" panose="020B0604020202020204" pitchFamily="34" charset="0"/>
                <a:cs typeface="Arial" panose="020B0604020202020204" pitchFamily="34" charset="0"/>
              </a:rPr>
              <a:t>Ansprechpartner:</a:t>
            </a:r>
          </a:p>
          <a:p>
            <a:pPr marL="0" indent="0">
              <a:buNone/>
            </a:pPr>
            <a:r>
              <a:rPr lang="de-DE" sz="1800" dirty="0">
                <a:latin typeface="Arial" panose="020B0604020202020204" pitchFamily="34" charset="0"/>
                <a:cs typeface="Arial" panose="020B0604020202020204" pitchFamily="34" charset="0"/>
              </a:rPr>
              <a:t>Sonja Königseder</a:t>
            </a:r>
          </a:p>
          <a:p>
            <a:pPr marL="0" indent="0">
              <a:buNone/>
            </a:pPr>
            <a:r>
              <a:rPr lang="de-DE" sz="1800" dirty="0">
                <a:latin typeface="Arial" panose="020B0604020202020204" pitchFamily="34" charset="0"/>
                <a:cs typeface="Arial" panose="020B0604020202020204" pitchFamily="34" charset="0"/>
              </a:rPr>
              <a:t>Tel.: 0171/8592136</a:t>
            </a:r>
          </a:p>
          <a:p>
            <a:pPr marL="0" indent="0">
              <a:buNone/>
            </a:pPr>
            <a:r>
              <a:rPr lang="de-DE" sz="1800" dirty="0">
                <a:latin typeface="Arial" panose="020B0604020202020204" pitchFamily="34" charset="0"/>
                <a:cs typeface="Arial" panose="020B0604020202020204" pitchFamily="34" charset="0"/>
              </a:rPr>
              <a:t>mailto: </a:t>
            </a:r>
            <a:r>
              <a:rPr lang="de-DE" sz="1800" dirty="0">
                <a:solidFill>
                  <a:schemeClr val="tx2">
                    <a:lumMod val="50000"/>
                    <a:lumOff val="50000"/>
                  </a:schemeClr>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sonja@koenigseder-web.de</a:t>
            </a:r>
            <a:endParaRPr lang="de-DE" sz="1800" dirty="0">
              <a:solidFill>
                <a:schemeClr val="tx2">
                  <a:lumMod val="50000"/>
                  <a:lumOff val="50000"/>
                </a:schemeClr>
              </a:solidFill>
              <a:latin typeface="Arial" panose="020B0604020202020204" pitchFamily="34" charset="0"/>
              <a:cs typeface="Arial" panose="020B0604020202020204" pitchFamily="34" charset="0"/>
            </a:endParaRPr>
          </a:p>
          <a:p>
            <a:pPr marL="0" indent="0">
              <a:buNone/>
            </a:pPr>
            <a:endParaRPr lang="de-DE" sz="1800" dirty="0">
              <a:latin typeface="Arial" panose="020B0604020202020204" pitchFamily="34" charset="0"/>
              <a:cs typeface="Arial" panose="020B0604020202020204" pitchFamily="34" charset="0"/>
            </a:endParaRPr>
          </a:p>
        </p:txBody>
      </p:sp>
      <p:cxnSp>
        <p:nvCxnSpPr>
          <p:cNvPr id="6" name="Gerader Verbinder 5">
            <a:extLst>
              <a:ext uri="{FF2B5EF4-FFF2-40B4-BE49-F238E27FC236}">
                <a16:creationId xmlns:a16="http://schemas.microsoft.com/office/drawing/2014/main" id="{027D7D80-40E9-D4CE-FC2C-99564C3739F1}"/>
              </a:ext>
            </a:extLst>
          </p:cNvPr>
          <p:cNvCxnSpPr>
            <a:cxnSpLocks/>
          </p:cNvCxnSpPr>
          <p:nvPr/>
        </p:nvCxnSpPr>
        <p:spPr>
          <a:xfrm>
            <a:off x="838200" y="1663256"/>
            <a:ext cx="10515600" cy="0"/>
          </a:xfrm>
          <a:prstGeom prst="line">
            <a:avLst/>
          </a:prstGeom>
          <a:ln>
            <a:solidFill>
              <a:schemeClr val="tx2">
                <a:lumMod val="50000"/>
                <a:lumOff val="50000"/>
              </a:schemeClr>
            </a:solidFill>
          </a:ln>
        </p:spPr>
        <p:style>
          <a:lnRef idx="2">
            <a:schemeClr val="accent4"/>
          </a:lnRef>
          <a:fillRef idx="0">
            <a:schemeClr val="accent4"/>
          </a:fillRef>
          <a:effectRef idx="1">
            <a:schemeClr val="accent4"/>
          </a:effectRef>
          <a:fontRef idx="minor">
            <a:schemeClr val="tx1"/>
          </a:fontRef>
        </p:style>
      </p:cxnSp>
    </p:spTree>
    <p:extLst>
      <p:ext uri="{BB962C8B-B14F-4D97-AF65-F5344CB8AC3E}">
        <p14:creationId xmlns:p14="http://schemas.microsoft.com/office/powerpoint/2010/main" val="39188638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46B530-85CE-EFBF-2285-71B0B67C2F66}"/>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87517BB-343A-BB08-F573-F216736A4494}"/>
              </a:ext>
            </a:extLst>
          </p:cNvPr>
          <p:cNvSpPr>
            <a:spLocks noGrp="1"/>
          </p:cNvSpPr>
          <p:nvPr>
            <p:ph type="title"/>
          </p:nvPr>
        </p:nvSpPr>
        <p:spPr/>
        <p:txBody>
          <a:bodyPr>
            <a:normAutofit/>
          </a:bodyPr>
          <a:lstStyle/>
          <a:p>
            <a:r>
              <a:rPr lang="de-DE" sz="3600" dirty="0">
                <a:latin typeface="Arial" panose="020B0604020202020204" pitchFamily="34" charset="0"/>
                <a:cs typeface="Arial" panose="020B0604020202020204" pitchFamily="34" charset="0"/>
              </a:rPr>
              <a:t>Harmonie von Pferd und Reiter 2026 </a:t>
            </a:r>
            <a:br>
              <a:rPr lang="de-DE" sz="3600" dirty="0">
                <a:latin typeface="Arial" panose="020B0604020202020204" pitchFamily="34" charset="0"/>
                <a:cs typeface="Arial" panose="020B0604020202020204" pitchFamily="34" charset="0"/>
              </a:rPr>
            </a:br>
            <a:r>
              <a:rPr lang="de-DE" sz="3600" dirty="0">
                <a:solidFill>
                  <a:schemeClr val="tx2">
                    <a:lumMod val="50000"/>
                    <a:lumOff val="50000"/>
                  </a:schemeClr>
                </a:solidFill>
                <a:latin typeface="Arial" panose="020B0604020202020204" pitchFamily="34" charset="0"/>
                <a:cs typeface="Arial" panose="020B0604020202020204" pitchFamily="34" charset="0"/>
              </a:rPr>
              <a:t>1. Zielsetzung</a:t>
            </a:r>
            <a:endParaRPr lang="de-DE" sz="3600"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2F90002C-FF11-5F55-6C3F-51476450853A}"/>
              </a:ext>
            </a:extLst>
          </p:cNvPr>
          <p:cNvSpPr>
            <a:spLocks noGrp="1"/>
          </p:cNvSpPr>
          <p:nvPr>
            <p:ph sz="half" idx="1"/>
          </p:nvPr>
        </p:nvSpPr>
        <p:spPr>
          <a:xfrm>
            <a:off x="838200" y="1825625"/>
            <a:ext cx="9622536" cy="4351338"/>
          </a:xfrm>
        </p:spPr>
        <p:txBody>
          <a:bodyPr>
            <a:normAutofit/>
          </a:bodyPr>
          <a:lstStyle/>
          <a:p>
            <a:pPr marL="0" indent="0">
              <a:buNone/>
            </a:pPr>
            <a:r>
              <a:rPr lang="de-DE" sz="1600" dirty="0">
                <a:latin typeface="Arial" panose="020B0604020202020204" pitchFamily="34" charset="0"/>
                <a:cs typeface="Arial" panose="020B0604020202020204" pitchFamily="34" charset="0"/>
              </a:rPr>
              <a:t>Ein harmonisches Einverständnis mit dem Pferd, eine gemeinsame spielerische Freude am Dressurreiten - das ist der größte Wunsch aller Reiter*innen. </a:t>
            </a:r>
          </a:p>
          <a:p>
            <a:pPr marL="0" indent="0">
              <a:buNone/>
            </a:pPr>
            <a:r>
              <a:rPr lang="de-DE" sz="1600" dirty="0">
                <a:latin typeface="Arial" panose="020B0604020202020204" pitchFamily="34" charset="0"/>
                <a:cs typeface="Arial" panose="020B0604020202020204" pitchFamily="34" charset="0"/>
              </a:rPr>
              <a:t>Erst eine über den korrekten Sitz und Hilfengebung hinausgehende, positive Interaktion mit dem Pferd schafft im Lauf der Zeit die Vertrauensbasis und Motivation für persönliche Bestleistungen.</a:t>
            </a:r>
          </a:p>
          <a:p>
            <a:pPr marL="0" indent="0">
              <a:buNone/>
            </a:pPr>
            <a:r>
              <a:rPr lang="de-DE" sz="1600" dirty="0">
                <a:latin typeface="Arial" panose="020B0604020202020204" pitchFamily="34" charset="0"/>
                <a:cs typeface="Arial" panose="020B0604020202020204" pitchFamily="34" charset="0"/>
              </a:rPr>
              <a:t>Absicht des Pilotprojekts ist es deshalb, der Interaktionsqualität zwischen Reiter*innen und Pferd noch mehr Aufmerksamkeit zu schenken, als dies in den kurzen Minuten einer Dressuraufgabe möglich ist. Der Aufbau und Verlauf der Vorbereitungsphase gibt zusätzlichen Aufschluss über die reiterliche Fähigkeit, die in diesem Pilotprojekt in die Gesamtwertung und Rangierung einfließen. </a:t>
            </a:r>
          </a:p>
          <a:p>
            <a:pPr marL="0" indent="0">
              <a:buNone/>
            </a:pPr>
            <a:r>
              <a:rPr lang="de-DE" sz="1600" dirty="0">
                <a:latin typeface="Arial" panose="020B0604020202020204" pitchFamily="34" charset="0"/>
                <a:cs typeface="Arial" panose="020B0604020202020204" pitchFamily="34" charset="0"/>
              </a:rPr>
              <a:t>Ziel der Initiative ist es Dressurreiter*innen und ihre Ausbilder*innen dazu zu ermutigen, der harmonischen und klaren Interaktion mit dem Pferd im täglichen Training ebenso wie in der Turniersituation noch mehr explizite Aufmerksamkeit zu schenken.</a:t>
            </a:r>
          </a:p>
        </p:txBody>
      </p:sp>
      <p:cxnSp>
        <p:nvCxnSpPr>
          <p:cNvPr id="7" name="Gerader Verbinder 6">
            <a:extLst>
              <a:ext uri="{FF2B5EF4-FFF2-40B4-BE49-F238E27FC236}">
                <a16:creationId xmlns:a16="http://schemas.microsoft.com/office/drawing/2014/main" id="{CD497A05-2EDF-52F1-0FF9-3C0F08AB4A39}"/>
              </a:ext>
            </a:extLst>
          </p:cNvPr>
          <p:cNvCxnSpPr>
            <a:cxnSpLocks/>
          </p:cNvCxnSpPr>
          <p:nvPr/>
        </p:nvCxnSpPr>
        <p:spPr>
          <a:xfrm>
            <a:off x="838200" y="1663256"/>
            <a:ext cx="10515600" cy="0"/>
          </a:xfrm>
          <a:prstGeom prst="line">
            <a:avLst/>
          </a:prstGeom>
          <a:ln>
            <a:solidFill>
              <a:schemeClr val="tx2">
                <a:lumMod val="50000"/>
                <a:lumOff val="50000"/>
              </a:schemeClr>
            </a:solidFill>
          </a:ln>
        </p:spPr>
        <p:style>
          <a:lnRef idx="2">
            <a:schemeClr val="accent4"/>
          </a:lnRef>
          <a:fillRef idx="0">
            <a:schemeClr val="accent4"/>
          </a:fillRef>
          <a:effectRef idx="1">
            <a:schemeClr val="accent4"/>
          </a:effectRef>
          <a:fontRef idx="minor">
            <a:schemeClr val="tx1"/>
          </a:fontRef>
        </p:style>
      </p:cxnSp>
    </p:spTree>
    <p:extLst>
      <p:ext uri="{BB962C8B-B14F-4D97-AF65-F5344CB8AC3E}">
        <p14:creationId xmlns:p14="http://schemas.microsoft.com/office/powerpoint/2010/main" val="5298056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670DAE-13B2-C0C8-7596-A6D246B7A08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D5D6379E-C16E-BDB4-3E29-08103C6D9579}"/>
              </a:ext>
            </a:extLst>
          </p:cNvPr>
          <p:cNvSpPr>
            <a:spLocks noGrp="1"/>
          </p:cNvSpPr>
          <p:nvPr>
            <p:ph type="title"/>
          </p:nvPr>
        </p:nvSpPr>
        <p:spPr/>
        <p:txBody>
          <a:bodyPr>
            <a:normAutofit/>
          </a:bodyPr>
          <a:lstStyle/>
          <a:p>
            <a:r>
              <a:rPr lang="de-DE" sz="3600" dirty="0">
                <a:latin typeface="Arial" panose="020B0604020202020204" pitchFamily="34" charset="0"/>
                <a:cs typeface="Arial" panose="020B0604020202020204" pitchFamily="34" charset="0"/>
              </a:rPr>
              <a:t>Harmonie von Pferd und Reiter 2026 </a:t>
            </a:r>
            <a:br>
              <a:rPr lang="de-DE" sz="3600" dirty="0">
                <a:latin typeface="Arial" panose="020B0604020202020204" pitchFamily="34" charset="0"/>
                <a:cs typeface="Arial" panose="020B0604020202020204" pitchFamily="34" charset="0"/>
              </a:rPr>
            </a:br>
            <a:r>
              <a:rPr lang="de-DE" sz="3600" dirty="0">
                <a:solidFill>
                  <a:schemeClr val="tx2">
                    <a:lumMod val="50000"/>
                    <a:lumOff val="50000"/>
                  </a:schemeClr>
                </a:solidFill>
                <a:latin typeface="Arial" panose="020B0604020202020204" pitchFamily="34" charset="0"/>
                <a:cs typeface="Arial" panose="020B0604020202020204" pitchFamily="34" charset="0"/>
              </a:rPr>
              <a:t>2. Umsetzung</a:t>
            </a:r>
            <a:endParaRPr lang="de-DE" sz="3600"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78A4DEFB-1250-4EEA-EAD1-C4FB438813D4}"/>
              </a:ext>
            </a:extLst>
          </p:cNvPr>
          <p:cNvSpPr>
            <a:spLocks noGrp="1"/>
          </p:cNvSpPr>
          <p:nvPr>
            <p:ph sz="half" idx="1"/>
          </p:nvPr>
        </p:nvSpPr>
        <p:spPr>
          <a:xfrm>
            <a:off x="838200" y="1825625"/>
            <a:ext cx="9622536" cy="4351338"/>
          </a:xfrm>
        </p:spPr>
        <p:txBody>
          <a:bodyPr>
            <a:noAutofit/>
          </a:bodyPr>
          <a:lstStyle/>
          <a:p>
            <a:pPr marL="0" indent="0">
              <a:buNone/>
            </a:pPr>
            <a:r>
              <a:rPr lang="de-DE" sz="1600" dirty="0">
                <a:latin typeface="Arial" panose="020B0604020202020204" pitchFamily="34" charset="0"/>
                <a:cs typeface="Arial" panose="020B0604020202020204" pitchFamily="34" charset="0"/>
              </a:rPr>
              <a:t>Es wird je eine Ausschreibungsserie auf L- und auf M-Niveau mit drei Qualifikationsstationen und einem Finale geben. Ausgeschrieben werden Dressurreiterprüfungen. </a:t>
            </a:r>
          </a:p>
          <a:p>
            <a:pPr marL="0" indent="0">
              <a:buNone/>
            </a:pPr>
            <a:r>
              <a:rPr lang="de-DE" sz="1600" dirty="0">
                <a:latin typeface="Arial" panose="020B0604020202020204" pitchFamily="34" charset="0"/>
                <a:cs typeface="Arial" panose="020B0604020202020204" pitchFamily="34" charset="0"/>
              </a:rPr>
              <a:t>Teilnahmeberechtigt sind Teilnehmer*innen die gem. LPO 2024 zu Durchführungsbestimmung §20.6.6 als Amateur eingestuft sind, sowie Stamm-Mitglied eines Vereins im Bereich der LK Bayern sind.</a:t>
            </a:r>
          </a:p>
          <a:p>
            <a:pPr marL="0" indent="0">
              <a:buNone/>
            </a:pPr>
            <a:r>
              <a:rPr lang="de-DE" sz="1600" dirty="0">
                <a:latin typeface="Arial" panose="020B0604020202020204" pitchFamily="34" charset="0"/>
                <a:cs typeface="Arial" panose="020B0604020202020204" pitchFamily="34" charset="0"/>
              </a:rPr>
              <a:t>Neben der gewohnten richterlichen Bewertung der Ausführung der Aufgabe wird zusätzlich auch die Vorbereitungsphase von einem/r erfahrenen und unabhängigen Dressur-Ausbilder*in gemeinsam mit dem/der für den Vorbereitungsplatz zuständigen Richter*in bewertet. In die Bewertung fließen Sitz und Einwirkung der Reiter*innen, der Aufbau und Systematik der Vorbereitung sowie das im Verlauf des Abreitens erzielte Ergebnis ein.</a:t>
            </a:r>
          </a:p>
          <a:p>
            <a:pPr marL="0" indent="0">
              <a:buNone/>
            </a:pPr>
            <a:r>
              <a:rPr lang="de-DE" sz="1600" dirty="0">
                <a:latin typeface="Arial" panose="020B0604020202020204" pitchFamily="34" charset="0"/>
                <a:cs typeface="Arial" panose="020B0604020202020204" pitchFamily="34" charset="0"/>
              </a:rPr>
              <a:t>Die auf der Basis dieser Kriterien vergebene Note für die Interaktion zwischen Reiter*innen und Pferd lehnt sich an das Notensystem des </a:t>
            </a:r>
            <a:r>
              <a:rPr lang="de-DE" sz="1600" dirty="0" err="1">
                <a:latin typeface="Arial" panose="020B0604020202020204" pitchFamily="34" charset="0"/>
                <a:cs typeface="Arial" panose="020B0604020202020204" pitchFamily="34" charset="0"/>
              </a:rPr>
              <a:t>Dressurrichtens</a:t>
            </a:r>
            <a:r>
              <a:rPr lang="de-DE" sz="1600" dirty="0">
                <a:latin typeface="Arial" panose="020B0604020202020204" pitchFamily="34" charset="0"/>
                <a:cs typeface="Arial" panose="020B0604020202020204" pitchFamily="34" charset="0"/>
              </a:rPr>
              <a:t> an (Skala 1-10) und wird mit der Bewertung der Prüfungsaufgabe zu einer Gesamtnote verrechnet. Dabei macht die Note für die Vorbereitung in den 3 Qualifikationsrunden 1/3, die Bewertung der Prüfung selbst 2/3 der Gesamtnote aus; im Finale gehen Vorbereitungsnote und Prüfungsnote 1:1 in die Gesamtnote ein. </a:t>
            </a:r>
          </a:p>
          <a:p>
            <a:pPr marL="0" indent="0">
              <a:buNone/>
            </a:pPr>
            <a:r>
              <a:rPr lang="de-DE" sz="1600" dirty="0">
                <a:latin typeface="Arial" panose="020B0604020202020204" pitchFamily="34" charset="0"/>
                <a:cs typeface="Arial" panose="020B0604020202020204" pitchFamily="34" charset="0"/>
              </a:rPr>
              <a:t>Sollten mehrere Reiter*innen dieselbe Endnote erhalten, so ist die für das Abreiten vergebene Note ausschlaggebend für die Rangierung.</a:t>
            </a:r>
          </a:p>
        </p:txBody>
      </p:sp>
      <p:cxnSp>
        <p:nvCxnSpPr>
          <p:cNvPr id="7" name="Gerader Verbinder 6">
            <a:extLst>
              <a:ext uri="{FF2B5EF4-FFF2-40B4-BE49-F238E27FC236}">
                <a16:creationId xmlns:a16="http://schemas.microsoft.com/office/drawing/2014/main" id="{E3E1A12C-85E9-0DF6-FDA5-310AD02634CF}"/>
              </a:ext>
            </a:extLst>
          </p:cNvPr>
          <p:cNvCxnSpPr>
            <a:cxnSpLocks/>
          </p:cNvCxnSpPr>
          <p:nvPr/>
        </p:nvCxnSpPr>
        <p:spPr>
          <a:xfrm>
            <a:off x="838200" y="1663256"/>
            <a:ext cx="10515600" cy="0"/>
          </a:xfrm>
          <a:prstGeom prst="line">
            <a:avLst/>
          </a:prstGeom>
          <a:ln>
            <a:solidFill>
              <a:schemeClr val="tx2">
                <a:lumMod val="50000"/>
                <a:lumOff val="50000"/>
              </a:schemeClr>
            </a:solidFill>
          </a:ln>
        </p:spPr>
        <p:style>
          <a:lnRef idx="2">
            <a:schemeClr val="accent4"/>
          </a:lnRef>
          <a:fillRef idx="0">
            <a:schemeClr val="accent4"/>
          </a:fillRef>
          <a:effectRef idx="1">
            <a:schemeClr val="accent4"/>
          </a:effectRef>
          <a:fontRef idx="minor">
            <a:schemeClr val="tx1"/>
          </a:fontRef>
        </p:style>
      </p:cxnSp>
    </p:spTree>
    <p:extLst>
      <p:ext uri="{BB962C8B-B14F-4D97-AF65-F5344CB8AC3E}">
        <p14:creationId xmlns:p14="http://schemas.microsoft.com/office/powerpoint/2010/main" val="3660031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11EA20-83B3-A24D-1934-25695B452E9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EDFC114-D17E-857A-0BDB-3682E47976FD}"/>
              </a:ext>
            </a:extLst>
          </p:cNvPr>
          <p:cNvSpPr>
            <a:spLocks noGrp="1"/>
          </p:cNvSpPr>
          <p:nvPr>
            <p:ph type="title"/>
          </p:nvPr>
        </p:nvSpPr>
        <p:spPr/>
        <p:txBody>
          <a:bodyPr>
            <a:normAutofit/>
          </a:bodyPr>
          <a:lstStyle/>
          <a:p>
            <a:r>
              <a:rPr lang="de-DE" sz="3600" dirty="0">
                <a:latin typeface="Arial" panose="020B0604020202020204" pitchFamily="34" charset="0"/>
                <a:cs typeface="Arial" panose="020B0604020202020204" pitchFamily="34" charset="0"/>
              </a:rPr>
              <a:t>Harmonie von Pferd und Reiter 2026 </a:t>
            </a:r>
            <a:br>
              <a:rPr lang="de-DE" sz="3600" dirty="0">
                <a:latin typeface="Arial" panose="020B0604020202020204" pitchFamily="34" charset="0"/>
                <a:cs typeface="Arial" panose="020B0604020202020204" pitchFamily="34" charset="0"/>
              </a:rPr>
            </a:br>
            <a:r>
              <a:rPr lang="de-DE" sz="3600" dirty="0">
                <a:solidFill>
                  <a:schemeClr val="tx2">
                    <a:lumMod val="50000"/>
                    <a:lumOff val="50000"/>
                  </a:schemeClr>
                </a:solidFill>
                <a:latin typeface="Arial" panose="020B0604020202020204" pitchFamily="34" charset="0"/>
                <a:cs typeface="Arial" panose="020B0604020202020204" pitchFamily="34" charset="0"/>
              </a:rPr>
              <a:t>2. Umsetzung</a:t>
            </a:r>
            <a:endParaRPr lang="de-DE" sz="3600"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F9FEAB13-56FC-9109-0DE2-1EDEDB2DC286}"/>
              </a:ext>
            </a:extLst>
          </p:cNvPr>
          <p:cNvSpPr>
            <a:spLocks noGrp="1"/>
          </p:cNvSpPr>
          <p:nvPr>
            <p:ph sz="half" idx="1"/>
          </p:nvPr>
        </p:nvSpPr>
        <p:spPr>
          <a:xfrm>
            <a:off x="838200" y="1825625"/>
            <a:ext cx="9622536" cy="4351338"/>
          </a:xfrm>
        </p:spPr>
        <p:txBody>
          <a:bodyPr>
            <a:noAutofit/>
          </a:bodyPr>
          <a:lstStyle/>
          <a:p>
            <a:pPr marL="0" indent="0">
              <a:buNone/>
            </a:pPr>
            <a:r>
              <a:rPr lang="de-DE" sz="1600" dirty="0">
                <a:latin typeface="Arial" panose="020B0604020202020204" pitchFamily="34" charset="0"/>
                <a:cs typeface="Arial" panose="020B0604020202020204" pitchFamily="34" charset="0"/>
              </a:rPr>
              <a:t>Die besten 12 Teilnehmer der Qualifikationsrunden (d. h. die jeweils 1.-4. Platzierten, die mind. eine Wertnote von 6,0 bzw. 60% und besser </a:t>
            </a:r>
            <a:r>
              <a:rPr lang="de-DE" sz="1600" dirty="0" err="1">
                <a:latin typeface="Arial" panose="020B0604020202020204" pitchFamily="34" charset="0"/>
                <a:cs typeface="Arial" panose="020B0604020202020204" pitchFamily="34" charset="0"/>
              </a:rPr>
              <a:t>erritten</a:t>
            </a:r>
            <a:r>
              <a:rPr lang="de-DE" sz="1600" dirty="0">
                <a:latin typeface="Arial" panose="020B0604020202020204" pitchFamily="34" charset="0"/>
                <a:cs typeface="Arial" panose="020B0604020202020204" pitchFamily="34" charset="0"/>
              </a:rPr>
              <a:t> haben) werden zum Finale eingeladen. Fällt ein qualifizierter Teilnehmer für das Finale aus, rückt der oder die nächste auf der Liste der jeweiligen Qualifikation nach.</a:t>
            </a:r>
          </a:p>
          <a:p>
            <a:pPr marL="0" indent="0">
              <a:buNone/>
            </a:pPr>
            <a:r>
              <a:rPr lang="de-DE" sz="1600" dirty="0">
                <a:latin typeface="Arial" panose="020B0604020202020204" pitchFamily="34" charset="0"/>
                <a:cs typeface="Arial" panose="020B0604020202020204" pitchFamily="34" charset="0"/>
              </a:rPr>
              <a:t>Im Finale werden auch für die persönlich anwesenden Trainer*innen der drei Erstplatzierten Geldpreise ausgelobt. </a:t>
            </a:r>
          </a:p>
          <a:p>
            <a:pPr marL="0" indent="0">
              <a:buNone/>
            </a:pPr>
            <a:r>
              <a:rPr lang="de-DE" sz="1600" dirty="0">
                <a:latin typeface="Arial" panose="020B0604020202020204" pitchFamily="34" charset="0"/>
                <a:cs typeface="Arial" panose="020B0604020202020204" pitchFamily="34" charset="0"/>
              </a:rPr>
              <a:t>Mit „Trainer“ sind die Ausbilder gemeint, die das tägliche Training betreuen. Dies können Berufsreiter oder auch erfahrene Amateure sein. Wichtig ist, dass nur diejenigen als „Trainer“ im Sinne der Ausschreibung anerkannt werden, die spätestens anlässlich einer Qualifikation für das Finale namentlich gemeldet werden. </a:t>
            </a:r>
          </a:p>
        </p:txBody>
      </p:sp>
      <p:cxnSp>
        <p:nvCxnSpPr>
          <p:cNvPr id="7" name="Gerader Verbinder 6">
            <a:extLst>
              <a:ext uri="{FF2B5EF4-FFF2-40B4-BE49-F238E27FC236}">
                <a16:creationId xmlns:a16="http://schemas.microsoft.com/office/drawing/2014/main" id="{4D706A78-7225-3DDD-8584-9495AD4E1C57}"/>
              </a:ext>
            </a:extLst>
          </p:cNvPr>
          <p:cNvCxnSpPr>
            <a:cxnSpLocks/>
          </p:cNvCxnSpPr>
          <p:nvPr/>
        </p:nvCxnSpPr>
        <p:spPr>
          <a:xfrm>
            <a:off x="838200" y="1663256"/>
            <a:ext cx="10515600" cy="0"/>
          </a:xfrm>
          <a:prstGeom prst="line">
            <a:avLst/>
          </a:prstGeom>
          <a:ln>
            <a:solidFill>
              <a:schemeClr val="tx2">
                <a:lumMod val="50000"/>
                <a:lumOff val="50000"/>
              </a:schemeClr>
            </a:solidFill>
          </a:ln>
        </p:spPr>
        <p:style>
          <a:lnRef idx="2">
            <a:schemeClr val="accent4"/>
          </a:lnRef>
          <a:fillRef idx="0">
            <a:schemeClr val="accent4"/>
          </a:fillRef>
          <a:effectRef idx="1">
            <a:schemeClr val="accent4"/>
          </a:effectRef>
          <a:fontRef idx="minor">
            <a:schemeClr val="tx1"/>
          </a:fontRef>
        </p:style>
      </p:cxnSp>
    </p:spTree>
    <p:extLst>
      <p:ext uri="{BB962C8B-B14F-4D97-AF65-F5344CB8AC3E}">
        <p14:creationId xmlns:p14="http://schemas.microsoft.com/office/powerpoint/2010/main" val="2375782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76407D-668F-CD08-64A0-4D989BA9A07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07669A2-D7F1-6560-09B3-5A5DC0705417}"/>
              </a:ext>
            </a:extLst>
          </p:cNvPr>
          <p:cNvSpPr>
            <a:spLocks noGrp="1"/>
          </p:cNvSpPr>
          <p:nvPr>
            <p:ph type="title"/>
          </p:nvPr>
        </p:nvSpPr>
        <p:spPr/>
        <p:txBody>
          <a:bodyPr>
            <a:normAutofit/>
          </a:bodyPr>
          <a:lstStyle/>
          <a:p>
            <a:r>
              <a:rPr lang="de-DE" sz="3600" dirty="0">
                <a:latin typeface="Arial" panose="020B0604020202020204" pitchFamily="34" charset="0"/>
                <a:cs typeface="Arial" panose="020B0604020202020204" pitchFamily="34" charset="0"/>
              </a:rPr>
              <a:t>Harmonie von Pferd und Reiter 2026 </a:t>
            </a:r>
            <a:br>
              <a:rPr lang="de-DE" sz="3600" dirty="0">
                <a:latin typeface="Arial" panose="020B0604020202020204" pitchFamily="34" charset="0"/>
                <a:cs typeface="Arial" panose="020B0604020202020204" pitchFamily="34" charset="0"/>
              </a:rPr>
            </a:br>
            <a:r>
              <a:rPr lang="de-DE" sz="3600" dirty="0">
                <a:solidFill>
                  <a:schemeClr val="tx2">
                    <a:lumMod val="50000"/>
                    <a:lumOff val="50000"/>
                  </a:schemeClr>
                </a:solidFill>
                <a:latin typeface="Arial" panose="020B0604020202020204" pitchFamily="34" charset="0"/>
                <a:cs typeface="Arial" panose="020B0604020202020204" pitchFamily="34" charset="0"/>
              </a:rPr>
              <a:t>3. Austragungsorte</a:t>
            </a:r>
          </a:p>
        </p:txBody>
      </p:sp>
      <p:sp>
        <p:nvSpPr>
          <p:cNvPr id="3" name="Inhaltsplatzhalter 2">
            <a:extLst>
              <a:ext uri="{FF2B5EF4-FFF2-40B4-BE49-F238E27FC236}">
                <a16:creationId xmlns:a16="http://schemas.microsoft.com/office/drawing/2014/main" id="{CAFB6780-B1F9-F6D9-3D7D-38D8CF19B55B}"/>
              </a:ext>
            </a:extLst>
          </p:cNvPr>
          <p:cNvSpPr>
            <a:spLocks noGrp="1"/>
          </p:cNvSpPr>
          <p:nvPr>
            <p:ph sz="half" idx="1"/>
          </p:nvPr>
        </p:nvSpPr>
        <p:spPr>
          <a:xfrm>
            <a:off x="838200" y="1825625"/>
            <a:ext cx="9622536" cy="4351338"/>
          </a:xfrm>
        </p:spPr>
        <p:txBody>
          <a:bodyPr>
            <a:normAutofit/>
          </a:bodyPr>
          <a:lstStyle/>
          <a:p>
            <a:pPr marL="0" indent="0">
              <a:buNone/>
            </a:pPr>
            <a:endParaRPr lang="de-DE" sz="1800" dirty="0">
              <a:latin typeface="Arial" panose="020B0604020202020204" pitchFamily="34" charset="0"/>
              <a:cs typeface="Arial" panose="020B0604020202020204" pitchFamily="34" charset="0"/>
            </a:endParaRPr>
          </a:p>
          <a:p>
            <a:pPr marL="0" indent="0">
              <a:buNone/>
            </a:pPr>
            <a:endParaRPr lang="de-DE" sz="1800" dirty="0">
              <a:latin typeface="Arial" panose="020B0604020202020204" pitchFamily="34" charset="0"/>
              <a:cs typeface="Arial" panose="020B0604020202020204" pitchFamily="34" charset="0"/>
            </a:endParaRPr>
          </a:p>
          <a:p>
            <a:pPr marL="0" indent="0">
              <a:buNone/>
            </a:pPr>
            <a:endParaRPr lang="de-DE" sz="1800" dirty="0">
              <a:latin typeface="Arial" panose="020B0604020202020204" pitchFamily="34" charset="0"/>
              <a:cs typeface="Arial" panose="020B0604020202020204" pitchFamily="34" charset="0"/>
            </a:endParaRPr>
          </a:p>
          <a:p>
            <a:pPr marL="0" indent="0">
              <a:buNone/>
            </a:pPr>
            <a:endParaRPr lang="de-DE" sz="1800" dirty="0">
              <a:latin typeface="Arial" panose="020B0604020202020204" pitchFamily="34" charset="0"/>
              <a:cs typeface="Arial" panose="020B0604020202020204" pitchFamily="34" charset="0"/>
            </a:endParaRPr>
          </a:p>
          <a:p>
            <a:pPr marL="0" indent="0">
              <a:buNone/>
            </a:pPr>
            <a:endParaRPr lang="de-DE" sz="1800" dirty="0">
              <a:latin typeface="Arial" panose="020B0604020202020204" pitchFamily="34" charset="0"/>
              <a:cs typeface="Arial" panose="020B0604020202020204" pitchFamily="34" charset="0"/>
            </a:endParaRPr>
          </a:p>
          <a:p>
            <a:pPr marL="0" indent="0">
              <a:buNone/>
            </a:pPr>
            <a:endParaRPr lang="de-DE" sz="1800" dirty="0">
              <a:latin typeface="Arial" panose="020B0604020202020204" pitchFamily="34" charset="0"/>
              <a:cs typeface="Arial" panose="020B0604020202020204" pitchFamily="34" charset="0"/>
            </a:endParaRPr>
          </a:p>
        </p:txBody>
      </p:sp>
      <p:graphicFrame>
        <p:nvGraphicFramePr>
          <p:cNvPr id="4" name="Tabelle 3">
            <a:extLst>
              <a:ext uri="{FF2B5EF4-FFF2-40B4-BE49-F238E27FC236}">
                <a16:creationId xmlns:a16="http://schemas.microsoft.com/office/drawing/2014/main" id="{7736C6B4-6306-6516-1AEA-C085BDB1A4F4}"/>
              </a:ext>
            </a:extLst>
          </p:cNvPr>
          <p:cNvGraphicFramePr>
            <a:graphicFrameLocks noGrp="1"/>
          </p:cNvGraphicFramePr>
          <p:nvPr>
            <p:extLst>
              <p:ext uri="{D42A27DB-BD31-4B8C-83A1-F6EECF244321}">
                <p14:modId xmlns:p14="http://schemas.microsoft.com/office/powerpoint/2010/main" val="2965866827"/>
              </p:ext>
            </p:extLst>
          </p:nvPr>
        </p:nvGraphicFramePr>
        <p:xfrm>
          <a:off x="838200" y="1908386"/>
          <a:ext cx="9009887" cy="1818640"/>
        </p:xfrm>
        <a:graphic>
          <a:graphicData uri="http://schemas.openxmlformats.org/drawingml/2006/table">
            <a:tbl>
              <a:tblPr firstRow="1" bandRow="1">
                <a:tableStyleId>{00A15C55-8517-42AA-B614-E9B94910E393}</a:tableStyleId>
              </a:tblPr>
              <a:tblGrid>
                <a:gridCol w="2010557">
                  <a:extLst>
                    <a:ext uri="{9D8B030D-6E8A-4147-A177-3AD203B41FA5}">
                      <a16:colId xmlns:a16="http://schemas.microsoft.com/office/drawing/2014/main" val="372635764"/>
                    </a:ext>
                  </a:extLst>
                </a:gridCol>
                <a:gridCol w="2500483">
                  <a:extLst>
                    <a:ext uri="{9D8B030D-6E8A-4147-A177-3AD203B41FA5}">
                      <a16:colId xmlns:a16="http://schemas.microsoft.com/office/drawing/2014/main" val="3307838290"/>
                    </a:ext>
                  </a:extLst>
                </a:gridCol>
                <a:gridCol w="4498847">
                  <a:extLst>
                    <a:ext uri="{9D8B030D-6E8A-4147-A177-3AD203B41FA5}">
                      <a16:colId xmlns:a16="http://schemas.microsoft.com/office/drawing/2014/main" val="4016572095"/>
                    </a:ext>
                  </a:extLst>
                </a:gridCol>
              </a:tblGrid>
              <a:tr h="370840">
                <a:tc>
                  <a:txBody>
                    <a:bodyPr/>
                    <a:lstStyle/>
                    <a:p>
                      <a:endParaRPr lang="de-DE" sz="1600" dirty="0">
                        <a:latin typeface="Arial" panose="020B0604020202020204" pitchFamily="34" charset="0"/>
                        <a:cs typeface="Arial" panose="020B0604020202020204" pitchFamily="34" charset="0"/>
                      </a:endParaRPr>
                    </a:p>
                  </a:txBody>
                  <a:tcPr>
                    <a:solidFill>
                      <a:schemeClr val="tx2">
                        <a:lumMod val="50000"/>
                        <a:lumOff val="5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latin typeface="Arial" panose="020B0604020202020204" pitchFamily="34" charset="0"/>
                          <a:cs typeface="Arial" panose="020B0604020202020204" pitchFamily="34" charset="0"/>
                        </a:rPr>
                        <a:t>Datum</a:t>
                      </a:r>
                    </a:p>
                  </a:txBody>
                  <a:tcPr>
                    <a:solidFill>
                      <a:schemeClr val="tx2">
                        <a:lumMod val="50000"/>
                        <a:lumOff val="50000"/>
                      </a:schemeClr>
                    </a:solidFill>
                  </a:tcPr>
                </a:tc>
                <a:tc>
                  <a:txBody>
                    <a:bodyPr/>
                    <a:lstStyle/>
                    <a:p>
                      <a:r>
                        <a:rPr lang="de-DE" sz="1600" dirty="0">
                          <a:latin typeface="Arial" panose="020B0604020202020204" pitchFamily="34" charset="0"/>
                          <a:cs typeface="Arial" panose="020B0604020202020204" pitchFamily="34" charset="0"/>
                        </a:rPr>
                        <a:t>Veranstaltungsort</a:t>
                      </a:r>
                    </a:p>
                  </a:txBody>
                  <a:tcPr>
                    <a:solidFill>
                      <a:schemeClr val="tx2">
                        <a:lumMod val="50000"/>
                        <a:lumOff val="50000"/>
                      </a:schemeClr>
                    </a:solidFill>
                  </a:tcPr>
                </a:tc>
                <a:extLst>
                  <a:ext uri="{0D108BD9-81ED-4DB2-BD59-A6C34878D82A}">
                    <a16:rowId xmlns:a16="http://schemas.microsoft.com/office/drawing/2014/main" val="3714834820"/>
                  </a:ext>
                </a:extLst>
              </a:tr>
              <a:tr h="370840">
                <a:tc>
                  <a:txBody>
                    <a:bodyPr/>
                    <a:lstStyle/>
                    <a:p>
                      <a:r>
                        <a:rPr lang="de-DE" sz="1600" dirty="0">
                          <a:latin typeface="Arial" panose="020B0604020202020204" pitchFamily="34" charset="0"/>
                          <a:cs typeface="Arial" panose="020B0604020202020204" pitchFamily="34" charset="0"/>
                        </a:rPr>
                        <a:t>1. Qualifikation</a:t>
                      </a:r>
                    </a:p>
                  </a:txBody>
                  <a:tcPr/>
                </a:tc>
                <a:tc>
                  <a:txBody>
                    <a:bodyPr/>
                    <a:lstStyle/>
                    <a:p>
                      <a:r>
                        <a:rPr lang="de-DE" sz="1600" dirty="0">
                          <a:latin typeface="Arial" panose="020B0604020202020204" pitchFamily="34" charset="0"/>
                          <a:cs typeface="Arial" panose="020B0604020202020204" pitchFamily="34" charset="0"/>
                        </a:rPr>
                        <a:t>09.04.-12.04.2026</a:t>
                      </a:r>
                    </a:p>
                  </a:txBody>
                  <a:tcPr/>
                </a:tc>
                <a:tc>
                  <a:txBody>
                    <a:bodyPr/>
                    <a:lstStyle/>
                    <a:p>
                      <a:r>
                        <a:rPr lang="de-DE" sz="1600" dirty="0">
                          <a:latin typeface="Arial" panose="020B0604020202020204" pitchFamily="34" charset="0"/>
                          <a:cs typeface="Arial" panose="020B0604020202020204" pitchFamily="34" charset="0"/>
                        </a:rPr>
                        <a:t>München-Riem</a:t>
                      </a:r>
                    </a:p>
                  </a:txBody>
                  <a:tcPr/>
                </a:tc>
                <a:extLst>
                  <a:ext uri="{0D108BD9-81ED-4DB2-BD59-A6C34878D82A}">
                    <a16:rowId xmlns:a16="http://schemas.microsoft.com/office/drawing/2014/main" val="375501084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latin typeface="Arial" panose="020B0604020202020204" pitchFamily="34" charset="0"/>
                          <a:cs typeface="Arial" panose="020B0604020202020204" pitchFamily="34" charset="0"/>
                        </a:rPr>
                        <a:t>2. Qualifikation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latin typeface="Arial" panose="020B0604020202020204" pitchFamily="34" charset="0"/>
                          <a:cs typeface="Arial" panose="020B0604020202020204" pitchFamily="34" charset="0"/>
                        </a:rPr>
                        <a:t>30.04.-03.05.2026</a:t>
                      </a:r>
                    </a:p>
                  </a:txBody>
                  <a:tcPr/>
                </a:tc>
                <a:tc>
                  <a:txBody>
                    <a:bodyPr/>
                    <a:lstStyle/>
                    <a:p>
                      <a:r>
                        <a:rPr lang="de-DE" sz="1600" dirty="0">
                          <a:latin typeface="Arial" panose="020B0604020202020204" pitchFamily="34" charset="0"/>
                          <a:cs typeface="Arial" panose="020B0604020202020204" pitchFamily="34" charset="0"/>
                        </a:rPr>
                        <a:t>Karlsfeld</a:t>
                      </a:r>
                    </a:p>
                  </a:txBody>
                  <a:tcPr/>
                </a:tc>
                <a:extLst>
                  <a:ext uri="{0D108BD9-81ED-4DB2-BD59-A6C34878D82A}">
                    <a16:rowId xmlns:a16="http://schemas.microsoft.com/office/drawing/2014/main" val="26283947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latin typeface="Arial" panose="020B0604020202020204" pitchFamily="34" charset="0"/>
                          <a:cs typeface="Arial" panose="020B0604020202020204" pitchFamily="34" charset="0"/>
                        </a:rPr>
                        <a:t>3. Qualifikation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latin typeface="Arial" panose="020B0604020202020204" pitchFamily="34" charset="0"/>
                          <a:cs typeface="Arial" panose="020B0604020202020204" pitchFamily="34" charset="0"/>
                        </a:rPr>
                        <a:t>06.06.-07.06.2026</a:t>
                      </a:r>
                    </a:p>
                  </a:txBody>
                  <a:tcPr/>
                </a:tc>
                <a:tc>
                  <a:txBody>
                    <a:bodyPr/>
                    <a:lstStyle/>
                    <a:p>
                      <a:r>
                        <a:rPr lang="de-DE" sz="1600" dirty="0">
                          <a:latin typeface="Arial" panose="020B0604020202020204" pitchFamily="34" charset="0"/>
                          <a:cs typeface="Arial" panose="020B0604020202020204" pitchFamily="34" charset="0"/>
                        </a:rPr>
                        <a:t>Taufkirchen-Vils</a:t>
                      </a:r>
                    </a:p>
                  </a:txBody>
                  <a:tcPr/>
                </a:tc>
                <a:extLst>
                  <a:ext uri="{0D108BD9-81ED-4DB2-BD59-A6C34878D82A}">
                    <a16:rowId xmlns:a16="http://schemas.microsoft.com/office/drawing/2014/main" val="4116013936"/>
                  </a:ext>
                </a:extLst>
              </a:tr>
              <a:tr h="320718">
                <a:tc>
                  <a:txBody>
                    <a:bodyPr/>
                    <a:lstStyle/>
                    <a:p>
                      <a:r>
                        <a:rPr lang="de-DE" sz="1600" dirty="0">
                          <a:latin typeface="Arial" panose="020B0604020202020204" pitchFamily="34" charset="0"/>
                          <a:cs typeface="Arial" panose="020B0604020202020204" pitchFamily="34" charset="0"/>
                        </a:rPr>
                        <a:t>Finale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600" dirty="0">
                          <a:latin typeface="Arial" panose="020B0604020202020204" pitchFamily="34" charset="0"/>
                          <a:cs typeface="Arial" panose="020B0604020202020204" pitchFamily="34" charset="0"/>
                        </a:rPr>
                        <a:t>24.07.-26.07.2026</a:t>
                      </a:r>
                    </a:p>
                  </a:txBody>
                  <a:tcPr/>
                </a:tc>
                <a:tc>
                  <a:txBody>
                    <a:bodyPr/>
                    <a:lstStyle/>
                    <a:p>
                      <a:r>
                        <a:rPr lang="de-DE" sz="1600" dirty="0">
                          <a:latin typeface="Arial" panose="020B0604020202020204" pitchFamily="34" charset="0"/>
                          <a:cs typeface="Arial" panose="020B0604020202020204" pitchFamily="34" charset="0"/>
                        </a:rPr>
                        <a:t>Gut Eicherloh</a:t>
                      </a:r>
                    </a:p>
                  </a:txBody>
                  <a:tcPr/>
                </a:tc>
                <a:extLst>
                  <a:ext uri="{0D108BD9-81ED-4DB2-BD59-A6C34878D82A}">
                    <a16:rowId xmlns:a16="http://schemas.microsoft.com/office/drawing/2014/main" val="238223482"/>
                  </a:ext>
                </a:extLst>
              </a:tr>
            </a:tbl>
          </a:graphicData>
        </a:graphic>
      </p:graphicFrame>
      <p:cxnSp>
        <p:nvCxnSpPr>
          <p:cNvPr id="5" name="Gerader Verbinder 4">
            <a:extLst>
              <a:ext uri="{FF2B5EF4-FFF2-40B4-BE49-F238E27FC236}">
                <a16:creationId xmlns:a16="http://schemas.microsoft.com/office/drawing/2014/main" id="{4EC6A5C9-6B25-F353-5EEC-BF9DD8FD9258}"/>
              </a:ext>
            </a:extLst>
          </p:cNvPr>
          <p:cNvCxnSpPr>
            <a:cxnSpLocks/>
          </p:cNvCxnSpPr>
          <p:nvPr/>
        </p:nvCxnSpPr>
        <p:spPr>
          <a:xfrm>
            <a:off x="838200" y="1663256"/>
            <a:ext cx="10515600" cy="0"/>
          </a:xfrm>
          <a:prstGeom prst="line">
            <a:avLst/>
          </a:prstGeom>
          <a:ln>
            <a:solidFill>
              <a:schemeClr val="tx2">
                <a:lumMod val="50000"/>
                <a:lumOff val="50000"/>
              </a:schemeClr>
            </a:solidFill>
          </a:ln>
        </p:spPr>
        <p:style>
          <a:lnRef idx="2">
            <a:schemeClr val="accent4"/>
          </a:lnRef>
          <a:fillRef idx="0">
            <a:schemeClr val="accent4"/>
          </a:fillRef>
          <a:effectRef idx="1">
            <a:schemeClr val="accent4"/>
          </a:effectRef>
          <a:fontRef idx="minor">
            <a:schemeClr val="tx1"/>
          </a:fontRef>
        </p:style>
      </p:cxnSp>
    </p:spTree>
    <p:extLst>
      <p:ext uri="{BB962C8B-B14F-4D97-AF65-F5344CB8AC3E}">
        <p14:creationId xmlns:p14="http://schemas.microsoft.com/office/powerpoint/2010/main" val="1398775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0C972E-DBFE-1836-F878-99F7DEA12BB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9707A4A-838C-67B6-1EF0-112E566A5E32}"/>
              </a:ext>
            </a:extLst>
          </p:cNvPr>
          <p:cNvSpPr>
            <a:spLocks noGrp="1"/>
          </p:cNvSpPr>
          <p:nvPr>
            <p:ph type="title"/>
          </p:nvPr>
        </p:nvSpPr>
        <p:spPr/>
        <p:txBody>
          <a:bodyPr>
            <a:normAutofit/>
          </a:bodyPr>
          <a:lstStyle/>
          <a:p>
            <a:r>
              <a:rPr lang="de-DE" sz="3600" dirty="0">
                <a:latin typeface="Arial" panose="020B0604020202020204" pitchFamily="34" charset="0"/>
                <a:cs typeface="Arial" panose="020B0604020202020204" pitchFamily="34" charset="0"/>
              </a:rPr>
              <a:t>Harmonie von Pferd und Reiter 2026 </a:t>
            </a:r>
            <a:br>
              <a:rPr lang="de-DE" sz="3600" dirty="0">
                <a:latin typeface="Arial" panose="020B0604020202020204" pitchFamily="34" charset="0"/>
                <a:cs typeface="Arial" panose="020B0604020202020204" pitchFamily="34" charset="0"/>
              </a:rPr>
            </a:br>
            <a:r>
              <a:rPr lang="de-DE" sz="3600" dirty="0">
                <a:solidFill>
                  <a:schemeClr val="tx2">
                    <a:lumMod val="50000"/>
                    <a:lumOff val="50000"/>
                  </a:schemeClr>
                </a:solidFill>
                <a:latin typeface="Arial" panose="020B0604020202020204" pitchFamily="34" charset="0"/>
                <a:cs typeface="Arial" panose="020B0604020202020204" pitchFamily="34" charset="0"/>
              </a:rPr>
              <a:t>4. Ausschreibungstexte</a:t>
            </a:r>
            <a:endParaRPr lang="de-DE" sz="3600"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E7C4AB9D-4E2C-708B-C157-ED708F89F702}"/>
              </a:ext>
            </a:extLst>
          </p:cNvPr>
          <p:cNvSpPr>
            <a:spLocks noGrp="1"/>
          </p:cNvSpPr>
          <p:nvPr>
            <p:ph sz="half" idx="1"/>
          </p:nvPr>
        </p:nvSpPr>
        <p:spPr>
          <a:xfrm>
            <a:off x="838200" y="1825625"/>
            <a:ext cx="9622536" cy="4351338"/>
          </a:xfrm>
        </p:spPr>
        <p:txBody>
          <a:bodyPr>
            <a:noAutofit/>
          </a:bodyPr>
          <a:lstStyle/>
          <a:p>
            <a:pPr marL="0" indent="0">
              <a:lnSpc>
                <a:spcPct val="100000"/>
              </a:lnSpc>
              <a:spcBef>
                <a:spcPts val="0"/>
              </a:spcBef>
              <a:buNone/>
            </a:pPr>
            <a:r>
              <a:rPr lang="de-DE" sz="1600" b="1" dirty="0">
                <a:latin typeface="Arial" panose="020B0604020202020204" pitchFamily="34" charset="0"/>
                <a:cs typeface="Arial" panose="020B0604020202020204" pitchFamily="34" charset="0"/>
              </a:rPr>
              <a:t>Teilnahmeberechtigung:</a:t>
            </a:r>
          </a:p>
          <a:p>
            <a:pPr marL="0" indent="0">
              <a:lnSpc>
                <a:spcPct val="100000"/>
              </a:lnSpc>
              <a:spcBef>
                <a:spcPts val="0"/>
              </a:spcBef>
              <a:buNone/>
            </a:pPr>
            <a:endParaRPr lang="de-DE" sz="1600" dirty="0">
              <a:latin typeface="Arial" panose="020B0604020202020204" pitchFamily="34" charset="0"/>
              <a:cs typeface="Arial" panose="020B0604020202020204" pitchFamily="34" charset="0"/>
            </a:endParaRPr>
          </a:p>
          <a:p>
            <a:pPr marL="0" indent="0">
              <a:lnSpc>
                <a:spcPct val="100000"/>
              </a:lnSpc>
              <a:spcBef>
                <a:spcPts val="0"/>
              </a:spcBef>
              <a:buNone/>
            </a:pPr>
            <a:r>
              <a:rPr lang="de-DE" sz="1600" dirty="0">
                <a:latin typeface="Arial" panose="020B0604020202020204" pitchFamily="34" charset="0"/>
                <a:cs typeface="Arial" panose="020B0604020202020204" pitchFamily="34" charset="0"/>
              </a:rPr>
              <a:t>Prüfung </a:t>
            </a:r>
            <a:r>
              <a:rPr lang="de-DE" sz="1600" dirty="0" err="1">
                <a:latin typeface="Arial" panose="020B0604020202020204" pitchFamily="34" charset="0"/>
                <a:cs typeface="Arial" panose="020B0604020202020204" pitchFamily="34" charset="0"/>
              </a:rPr>
              <a:t>xy</a:t>
            </a:r>
            <a:r>
              <a:rPr lang="de-DE" sz="1600" dirty="0">
                <a:latin typeface="Arial" panose="020B0604020202020204" pitchFamily="34" charset="0"/>
                <a:cs typeface="Arial" panose="020B0604020202020204" pitchFamily="34" charset="0"/>
              </a:rPr>
              <a:t> und </a:t>
            </a:r>
            <a:r>
              <a:rPr lang="de-DE" sz="1600" dirty="0" err="1">
                <a:latin typeface="Arial" panose="020B0604020202020204" pitchFamily="34" charset="0"/>
                <a:cs typeface="Arial" panose="020B0604020202020204" pitchFamily="34" charset="0"/>
              </a:rPr>
              <a:t>xy</a:t>
            </a:r>
            <a:r>
              <a:rPr lang="de-DE" sz="1600" dirty="0">
                <a:latin typeface="Arial" panose="020B0604020202020204" pitchFamily="34" charset="0"/>
                <a:cs typeface="Arial" panose="020B0604020202020204" pitchFamily="34" charset="0"/>
              </a:rPr>
              <a:t> - „Harmonie von Pferd und Reiter 2026":</a:t>
            </a:r>
          </a:p>
          <a:p>
            <a:pPr marL="0" indent="0">
              <a:lnSpc>
                <a:spcPct val="100000"/>
              </a:lnSpc>
              <a:spcBef>
                <a:spcPts val="0"/>
              </a:spcBef>
              <a:buNone/>
            </a:pPr>
            <a:r>
              <a:rPr lang="de-DE" sz="1600" dirty="0">
                <a:latin typeface="Arial" panose="020B0604020202020204" pitchFamily="34" charset="0"/>
                <a:cs typeface="Arial" panose="020B0604020202020204" pitchFamily="34" charset="0"/>
              </a:rPr>
              <a:t>Teilnehmer die gem. LPO 2024 zu Durchführungsbestimmung §20.6.6 als Amateur eingestuft sind, sowie Stamm-Mitglied eines Vereins im Bereich der LK Bayern sind.</a:t>
            </a:r>
          </a:p>
          <a:p>
            <a:pPr marL="0" indent="0">
              <a:lnSpc>
                <a:spcPct val="100000"/>
              </a:lnSpc>
              <a:spcBef>
                <a:spcPts val="0"/>
              </a:spcBef>
              <a:buNone/>
            </a:pPr>
            <a:endParaRPr lang="de-DE" sz="1600" dirty="0">
              <a:latin typeface="Arial" panose="020B0604020202020204" pitchFamily="34" charset="0"/>
              <a:cs typeface="Arial" panose="020B0604020202020204" pitchFamily="34" charset="0"/>
            </a:endParaRPr>
          </a:p>
          <a:p>
            <a:pPr marL="0" indent="0">
              <a:lnSpc>
                <a:spcPct val="100000"/>
              </a:lnSpc>
              <a:spcBef>
                <a:spcPts val="0"/>
              </a:spcBef>
              <a:buNone/>
            </a:pPr>
            <a:r>
              <a:rPr lang="de-DE" sz="1600" b="1" dirty="0">
                <a:latin typeface="Arial" panose="020B0604020202020204" pitchFamily="34" charset="0"/>
                <a:cs typeface="Arial" panose="020B0604020202020204" pitchFamily="34" charset="0"/>
              </a:rPr>
              <a:t>Besondere Bestimmungen:</a:t>
            </a:r>
          </a:p>
          <a:p>
            <a:pPr marL="0" indent="0">
              <a:lnSpc>
                <a:spcPct val="100000"/>
              </a:lnSpc>
              <a:spcBef>
                <a:spcPts val="0"/>
              </a:spcBef>
              <a:buNone/>
            </a:pPr>
            <a:endParaRPr lang="de-DE" sz="1600" dirty="0">
              <a:latin typeface="Arial" panose="020B0604020202020204" pitchFamily="34" charset="0"/>
              <a:cs typeface="Arial" panose="020B0604020202020204" pitchFamily="34" charset="0"/>
            </a:endParaRPr>
          </a:p>
          <a:p>
            <a:pPr marL="0" indent="0">
              <a:lnSpc>
                <a:spcPct val="100000"/>
              </a:lnSpc>
              <a:spcBef>
                <a:spcPts val="0"/>
              </a:spcBef>
              <a:buNone/>
            </a:pPr>
            <a:r>
              <a:rPr lang="de-DE" sz="1600" dirty="0">
                <a:latin typeface="Arial" panose="020B0604020202020204" pitchFamily="34" charset="0"/>
                <a:cs typeface="Arial" panose="020B0604020202020204" pitchFamily="34" charset="0"/>
              </a:rPr>
              <a:t>Das Pilotprojekt „Harmonie von Pferd und Reiter 2026“ ist eine Ausschreibungsserie auf L- und M-Niveau mit drei Qualifikationsstationen und einem Finale. Ausgeschrieben werden Dressurreiterprüfungen mit dem Ziel, die harmonische und klare Interaktion zwischen Pferd und Reiter*innen zu fördern. Die besten 12 Teilnehmer der Qualifikationsrunden werden zum Finale eingeladen. </a:t>
            </a:r>
          </a:p>
        </p:txBody>
      </p:sp>
      <p:cxnSp>
        <p:nvCxnSpPr>
          <p:cNvPr id="4" name="Gerader Verbinder 3">
            <a:extLst>
              <a:ext uri="{FF2B5EF4-FFF2-40B4-BE49-F238E27FC236}">
                <a16:creationId xmlns:a16="http://schemas.microsoft.com/office/drawing/2014/main" id="{651E5FB0-3616-1A78-B378-3C8BEEDB82D2}"/>
              </a:ext>
            </a:extLst>
          </p:cNvPr>
          <p:cNvCxnSpPr>
            <a:cxnSpLocks/>
          </p:cNvCxnSpPr>
          <p:nvPr/>
        </p:nvCxnSpPr>
        <p:spPr>
          <a:xfrm>
            <a:off x="838200" y="1663256"/>
            <a:ext cx="10515600" cy="0"/>
          </a:xfrm>
          <a:prstGeom prst="line">
            <a:avLst/>
          </a:prstGeom>
          <a:ln>
            <a:solidFill>
              <a:schemeClr val="tx2">
                <a:lumMod val="50000"/>
                <a:lumOff val="50000"/>
              </a:schemeClr>
            </a:solidFill>
          </a:ln>
        </p:spPr>
        <p:style>
          <a:lnRef idx="2">
            <a:schemeClr val="accent4"/>
          </a:lnRef>
          <a:fillRef idx="0">
            <a:schemeClr val="accent4"/>
          </a:fillRef>
          <a:effectRef idx="1">
            <a:schemeClr val="accent4"/>
          </a:effectRef>
          <a:fontRef idx="minor">
            <a:schemeClr val="tx1"/>
          </a:fontRef>
        </p:style>
      </p:cxnSp>
    </p:spTree>
    <p:extLst>
      <p:ext uri="{BB962C8B-B14F-4D97-AF65-F5344CB8AC3E}">
        <p14:creationId xmlns:p14="http://schemas.microsoft.com/office/powerpoint/2010/main" val="41957550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A761EC-9354-D34A-1581-9F03AA65BC1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0F70E00-1F22-26D6-48DD-9F396E33826B}"/>
              </a:ext>
            </a:extLst>
          </p:cNvPr>
          <p:cNvSpPr>
            <a:spLocks noGrp="1"/>
          </p:cNvSpPr>
          <p:nvPr>
            <p:ph type="title"/>
          </p:nvPr>
        </p:nvSpPr>
        <p:spPr/>
        <p:txBody>
          <a:bodyPr>
            <a:normAutofit/>
          </a:bodyPr>
          <a:lstStyle/>
          <a:p>
            <a:r>
              <a:rPr lang="de-DE" sz="3600" dirty="0">
                <a:latin typeface="Arial" panose="020B0604020202020204" pitchFamily="34" charset="0"/>
                <a:cs typeface="Arial" panose="020B0604020202020204" pitchFamily="34" charset="0"/>
              </a:rPr>
              <a:t>Harmonie von Pferd und Reiter 2026 </a:t>
            </a:r>
            <a:br>
              <a:rPr lang="de-DE" sz="3600" dirty="0">
                <a:latin typeface="Arial" panose="020B0604020202020204" pitchFamily="34" charset="0"/>
                <a:cs typeface="Arial" panose="020B0604020202020204" pitchFamily="34" charset="0"/>
              </a:rPr>
            </a:br>
            <a:r>
              <a:rPr lang="de-DE" sz="3600" dirty="0">
                <a:solidFill>
                  <a:schemeClr val="tx2">
                    <a:lumMod val="50000"/>
                    <a:lumOff val="50000"/>
                  </a:schemeClr>
                </a:solidFill>
                <a:latin typeface="Arial" panose="020B0604020202020204" pitchFamily="34" charset="0"/>
                <a:cs typeface="Arial" panose="020B0604020202020204" pitchFamily="34" charset="0"/>
              </a:rPr>
              <a:t>4. Ausschreibungstexte - Qualifikationsprüfungen</a:t>
            </a:r>
            <a:endParaRPr lang="de-DE" sz="3600"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418BBF01-1CE3-0A00-53DE-54A4D5588B43}"/>
              </a:ext>
            </a:extLst>
          </p:cNvPr>
          <p:cNvSpPr>
            <a:spLocks noGrp="1"/>
          </p:cNvSpPr>
          <p:nvPr>
            <p:ph sz="half" idx="1"/>
          </p:nvPr>
        </p:nvSpPr>
        <p:spPr>
          <a:xfrm>
            <a:off x="838200" y="1825625"/>
            <a:ext cx="9622536" cy="4351338"/>
          </a:xfrm>
        </p:spPr>
        <p:txBody>
          <a:bodyPr>
            <a:noAutofit/>
          </a:bodyPr>
          <a:lstStyle/>
          <a:p>
            <a:pPr marL="0" indent="0">
              <a:lnSpc>
                <a:spcPct val="100000"/>
              </a:lnSpc>
              <a:spcBef>
                <a:spcPts val="0"/>
              </a:spcBef>
              <a:buNone/>
            </a:pPr>
            <a:r>
              <a:rPr lang="de-DE" sz="1600" b="1" dirty="0">
                <a:latin typeface="Arial" panose="020B0604020202020204" pitchFamily="34" charset="0"/>
                <a:cs typeface="Arial" panose="020B0604020202020204" pitchFamily="34" charset="0"/>
              </a:rPr>
              <a:t>Amateur-Dressurreiterprüfung </a:t>
            </a:r>
            <a:r>
              <a:rPr lang="de-DE" sz="1600" b="1" dirty="0" err="1">
                <a:latin typeface="Arial" panose="020B0604020202020204" pitchFamily="34" charset="0"/>
                <a:cs typeface="Arial" panose="020B0604020202020204" pitchFamily="34" charset="0"/>
              </a:rPr>
              <a:t>Kl.L</a:t>
            </a:r>
            <a:r>
              <a:rPr lang="de-DE" sz="1600" b="1" dirty="0">
                <a:latin typeface="Arial" panose="020B0604020202020204" pitchFamily="34" charset="0"/>
                <a:cs typeface="Arial" panose="020B0604020202020204" pitchFamily="34" charset="0"/>
              </a:rPr>
              <a:t>* Trense(E + 400,00 €, ZP)</a:t>
            </a:r>
          </a:p>
          <a:p>
            <a:pPr marL="0" indent="0">
              <a:lnSpc>
                <a:spcPct val="100000"/>
              </a:lnSpc>
              <a:spcBef>
                <a:spcPts val="0"/>
              </a:spcBef>
              <a:buNone/>
            </a:pPr>
            <a:r>
              <a:rPr lang="de-DE" sz="1600" b="1" dirty="0">
                <a:latin typeface="Arial" panose="020B0604020202020204" pitchFamily="34" charset="0"/>
                <a:cs typeface="Arial" panose="020B0604020202020204" pitchFamily="34" charset="0"/>
              </a:rPr>
              <a:t>Pilotprojekt „Harmonie von Pferd und Reiter*in“</a:t>
            </a:r>
          </a:p>
          <a:p>
            <a:pPr marL="0" indent="0">
              <a:lnSpc>
                <a:spcPct val="100000"/>
              </a:lnSpc>
              <a:spcBef>
                <a:spcPts val="0"/>
              </a:spcBef>
              <a:buNone/>
            </a:pPr>
            <a:r>
              <a:rPr lang="de-DE" sz="1600" b="1" dirty="0">
                <a:latin typeface="Arial" panose="020B0604020202020204" pitchFamily="34" charset="0"/>
                <a:cs typeface="Arial" panose="020B0604020202020204" pitchFamily="34" charset="0"/>
              </a:rPr>
              <a:t>Maximale Nennungszahl: 40</a:t>
            </a:r>
          </a:p>
          <a:p>
            <a:pPr marL="0" indent="0">
              <a:lnSpc>
                <a:spcPct val="100000"/>
              </a:lnSpc>
              <a:spcBef>
                <a:spcPts val="0"/>
              </a:spcBef>
              <a:buNone/>
            </a:pPr>
            <a:r>
              <a:rPr lang="de-DE" sz="1600" dirty="0">
                <a:latin typeface="Arial" panose="020B0604020202020204" pitchFamily="34" charset="0"/>
                <a:cs typeface="Arial" panose="020B0604020202020204" pitchFamily="34" charset="0"/>
              </a:rPr>
              <a:t>Pferde: 5j.+ält. </a:t>
            </a:r>
            <a:r>
              <a:rPr lang="de-DE" sz="1600" dirty="0" err="1">
                <a:latin typeface="Arial" panose="020B0604020202020204" pitchFamily="34" charset="0"/>
                <a:cs typeface="Arial" panose="020B0604020202020204" pitchFamily="34" charset="0"/>
              </a:rPr>
              <a:t>Teiln</a:t>
            </a:r>
            <a:r>
              <a:rPr lang="de-DE" sz="1600" dirty="0">
                <a:latin typeface="Arial" panose="020B0604020202020204" pitchFamily="34" charset="0"/>
                <a:cs typeface="Arial" panose="020B0604020202020204" pitchFamily="34" charset="0"/>
              </a:rPr>
              <a:t>: Alle </a:t>
            </a:r>
            <a:r>
              <a:rPr lang="de-DE" sz="1600" dirty="0" err="1">
                <a:latin typeface="Arial" panose="020B0604020202020204" pitchFamily="34" charset="0"/>
                <a:cs typeface="Arial" panose="020B0604020202020204" pitchFamily="34" charset="0"/>
              </a:rPr>
              <a:t>Alterskl</a:t>
            </a:r>
            <a:r>
              <a:rPr lang="de-DE" sz="1600" dirty="0">
                <a:latin typeface="Arial" panose="020B0604020202020204" pitchFamily="34" charset="0"/>
                <a:cs typeface="Arial" panose="020B0604020202020204" pitchFamily="34" charset="0"/>
              </a:rPr>
              <a:t>. LK 3,4,5 gem. Vorbemerkung. LK 3 mit Pferden, die sieglos in DM u./o. höher unplatziert sind. Teilnehmer der </a:t>
            </a:r>
            <a:r>
              <a:rPr lang="de-DE" sz="1600" dirty="0" err="1">
                <a:latin typeface="Arial" panose="020B0604020202020204" pitchFamily="34" charset="0"/>
                <a:cs typeface="Arial" panose="020B0604020202020204" pitchFamily="34" charset="0"/>
              </a:rPr>
              <a:t>Prfg</a:t>
            </a:r>
            <a:r>
              <a:rPr lang="de-DE" sz="1600" dirty="0">
                <a:latin typeface="Arial" panose="020B0604020202020204" pitchFamily="34" charset="0"/>
                <a:cs typeface="Arial" panose="020B0604020202020204" pitchFamily="34" charset="0"/>
              </a:rPr>
              <a:t>. </a:t>
            </a:r>
            <a:r>
              <a:rPr lang="de-DE" sz="1600" dirty="0" err="1">
                <a:latin typeface="Arial" panose="020B0604020202020204" pitchFamily="34" charset="0"/>
                <a:cs typeface="Arial" panose="020B0604020202020204" pitchFamily="34" charset="0"/>
              </a:rPr>
              <a:t>xy</a:t>
            </a:r>
            <a:r>
              <a:rPr lang="de-DE" sz="1600" dirty="0">
                <a:latin typeface="Arial" panose="020B0604020202020204" pitchFamily="34" charset="0"/>
                <a:cs typeface="Arial" panose="020B0604020202020204" pitchFamily="34" charset="0"/>
              </a:rPr>
              <a:t>, Dressurreiterprüfung Kl. M, sind in dieser Prüfung nicht startberechtigt. Je Teilnehmer/in 1 Pferd erlaubt.  </a:t>
            </a:r>
            <a:r>
              <a:rPr lang="de-DE" sz="1600" dirty="0" err="1">
                <a:latin typeface="Arial" panose="020B0604020202020204" pitchFamily="34" charset="0"/>
                <a:cs typeface="Arial" panose="020B0604020202020204" pitchFamily="34" charset="0"/>
              </a:rPr>
              <a:t>Ausr</a:t>
            </a:r>
            <a:r>
              <a:rPr lang="de-DE" sz="1600" dirty="0">
                <a:latin typeface="Arial" panose="020B0604020202020204" pitchFamily="34" charset="0"/>
                <a:cs typeface="Arial" panose="020B0604020202020204" pitchFamily="34" charset="0"/>
              </a:rPr>
              <a:t>. 70  </a:t>
            </a:r>
            <a:r>
              <a:rPr lang="de-DE" sz="1600" dirty="0" err="1">
                <a:latin typeface="Arial" panose="020B0604020202020204" pitchFamily="34" charset="0"/>
                <a:cs typeface="Arial" panose="020B0604020202020204" pitchFamily="34" charset="0"/>
              </a:rPr>
              <a:t>Richtv</a:t>
            </a:r>
            <a:r>
              <a:rPr lang="de-DE" sz="1600" dirty="0">
                <a:latin typeface="Arial" panose="020B0604020202020204" pitchFamily="34" charset="0"/>
                <a:cs typeface="Arial" panose="020B0604020202020204" pitchFamily="34" charset="0"/>
              </a:rPr>
              <a:t>: 402,A  </a:t>
            </a:r>
            <a:r>
              <a:rPr lang="de-DE" sz="1600" dirty="0" err="1">
                <a:latin typeface="Arial" panose="020B0604020202020204" pitchFamily="34" charset="0"/>
                <a:cs typeface="Arial" panose="020B0604020202020204" pitchFamily="34" charset="0"/>
              </a:rPr>
              <a:t>Aufg</a:t>
            </a:r>
            <a:r>
              <a:rPr lang="de-DE" sz="1600" dirty="0">
                <a:latin typeface="Arial" panose="020B0604020202020204" pitchFamily="34" charset="0"/>
                <a:cs typeface="Arial" panose="020B0604020202020204" pitchFamily="34" charset="0"/>
              </a:rPr>
              <a:t>: RL4</a:t>
            </a:r>
          </a:p>
          <a:p>
            <a:pPr marL="0" indent="0">
              <a:lnSpc>
                <a:spcPct val="100000"/>
              </a:lnSpc>
              <a:spcBef>
                <a:spcPts val="0"/>
              </a:spcBef>
              <a:buNone/>
            </a:pPr>
            <a:r>
              <a:rPr lang="de-DE" sz="1600" dirty="0">
                <a:latin typeface="Arial" panose="020B0604020202020204" pitchFamily="34" charset="0"/>
                <a:cs typeface="Arial" panose="020B0604020202020204" pitchFamily="34" charset="0"/>
              </a:rPr>
              <a:t>Einsatz: 16,00 VN: 10 SF: </a:t>
            </a:r>
          </a:p>
          <a:p>
            <a:pPr marL="0" indent="0">
              <a:lnSpc>
                <a:spcPct val="100000"/>
              </a:lnSpc>
              <a:spcBef>
                <a:spcPts val="0"/>
              </a:spcBef>
              <a:buNone/>
            </a:pPr>
            <a:r>
              <a:rPr lang="de-DE" sz="1600" b="1" dirty="0">
                <a:latin typeface="Arial" panose="020B0604020202020204" pitchFamily="34" charset="0"/>
                <a:cs typeface="Arial" panose="020B0604020202020204" pitchFamily="34" charset="0"/>
              </a:rPr>
              <a:t>Nennbar ab:</a:t>
            </a:r>
          </a:p>
          <a:p>
            <a:pPr marL="0" indent="0">
              <a:lnSpc>
                <a:spcPct val="100000"/>
              </a:lnSpc>
              <a:spcBef>
                <a:spcPts val="0"/>
              </a:spcBef>
              <a:buNone/>
            </a:pPr>
            <a:endParaRPr lang="de-DE" sz="1600" dirty="0">
              <a:latin typeface="Arial" panose="020B0604020202020204" pitchFamily="34" charset="0"/>
              <a:cs typeface="Arial" panose="020B0604020202020204" pitchFamily="34" charset="0"/>
            </a:endParaRPr>
          </a:p>
          <a:p>
            <a:pPr marL="0" indent="0">
              <a:lnSpc>
                <a:spcPct val="100000"/>
              </a:lnSpc>
              <a:spcBef>
                <a:spcPts val="0"/>
              </a:spcBef>
              <a:buNone/>
            </a:pPr>
            <a:r>
              <a:rPr lang="de-DE" sz="1600" b="1" dirty="0">
                <a:latin typeface="Arial" panose="020B0604020202020204" pitchFamily="34" charset="0"/>
                <a:cs typeface="Arial" panose="020B0604020202020204" pitchFamily="34" charset="0"/>
              </a:rPr>
              <a:t>Amateur-Dressurreiterprüfung </a:t>
            </a:r>
            <a:r>
              <a:rPr lang="de-DE" sz="1600" b="1" dirty="0" err="1">
                <a:latin typeface="Arial" panose="020B0604020202020204" pitchFamily="34" charset="0"/>
                <a:cs typeface="Arial" panose="020B0604020202020204" pitchFamily="34" charset="0"/>
              </a:rPr>
              <a:t>Kl.M</a:t>
            </a:r>
            <a:r>
              <a:rPr lang="de-DE" sz="1600" b="1" dirty="0">
                <a:latin typeface="Arial" panose="020B0604020202020204" pitchFamily="34" charset="0"/>
                <a:cs typeface="Arial" panose="020B0604020202020204" pitchFamily="34" charset="0"/>
              </a:rPr>
              <a:t>* Trense(E + 600,00 €, ZP)</a:t>
            </a:r>
          </a:p>
          <a:p>
            <a:pPr marL="0" indent="0">
              <a:lnSpc>
                <a:spcPct val="100000"/>
              </a:lnSpc>
              <a:spcBef>
                <a:spcPts val="0"/>
              </a:spcBef>
              <a:buNone/>
            </a:pPr>
            <a:r>
              <a:rPr lang="de-DE" sz="1600" b="1" dirty="0">
                <a:latin typeface="Arial" panose="020B0604020202020204" pitchFamily="34" charset="0"/>
                <a:cs typeface="Arial" panose="020B0604020202020204" pitchFamily="34" charset="0"/>
              </a:rPr>
              <a:t>Pilotprojekt „Harmonie von Pferd und Reiter*in“</a:t>
            </a:r>
          </a:p>
          <a:p>
            <a:pPr marL="0" indent="0">
              <a:lnSpc>
                <a:spcPct val="100000"/>
              </a:lnSpc>
              <a:spcBef>
                <a:spcPts val="0"/>
              </a:spcBef>
              <a:buNone/>
            </a:pPr>
            <a:r>
              <a:rPr lang="de-DE" sz="1600" b="1" dirty="0">
                <a:latin typeface="Arial" panose="020B0604020202020204" pitchFamily="34" charset="0"/>
                <a:cs typeface="Arial" panose="020B0604020202020204" pitchFamily="34" charset="0"/>
              </a:rPr>
              <a:t>Maximale Nennungszahl: 40</a:t>
            </a:r>
          </a:p>
          <a:p>
            <a:pPr marL="0" indent="0">
              <a:lnSpc>
                <a:spcPct val="100000"/>
              </a:lnSpc>
              <a:spcBef>
                <a:spcPts val="0"/>
              </a:spcBef>
              <a:buNone/>
            </a:pPr>
            <a:r>
              <a:rPr lang="de-DE" sz="1600" dirty="0">
                <a:latin typeface="Arial" panose="020B0604020202020204" pitchFamily="34" charset="0"/>
                <a:cs typeface="Arial" panose="020B0604020202020204" pitchFamily="34" charset="0"/>
              </a:rPr>
              <a:t>Pferde: 6j.+ält. </a:t>
            </a:r>
            <a:r>
              <a:rPr lang="de-DE" sz="1600" dirty="0" err="1">
                <a:latin typeface="Arial" panose="020B0604020202020204" pitchFamily="34" charset="0"/>
                <a:cs typeface="Arial" panose="020B0604020202020204" pitchFamily="34" charset="0"/>
              </a:rPr>
              <a:t>Teiln</a:t>
            </a:r>
            <a:r>
              <a:rPr lang="de-DE" sz="1600" dirty="0">
                <a:latin typeface="Arial" panose="020B0604020202020204" pitchFamily="34" charset="0"/>
                <a:cs typeface="Arial" panose="020B0604020202020204" pitchFamily="34" charset="0"/>
              </a:rPr>
              <a:t>: Alle </a:t>
            </a:r>
            <a:r>
              <a:rPr lang="de-DE" sz="1600" dirty="0" err="1">
                <a:latin typeface="Arial" panose="020B0604020202020204" pitchFamily="34" charset="0"/>
                <a:cs typeface="Arial" panose="020B0604020202020204" pitchFamily="34" charset="0"/>
              </a:rPr>
              <a:t>Alterskl</a:t>
            </a:r>
            <a:r>
              <a:rPr lang="de-DE" sz="1600" dirty="0">
                <a:latin typeface="Arial" panose="020B0604020202020204" pitchFamily="34" charset="0"/>
                <a:cs typeface="Arial" panose="020B0604020202020204" pitchFamily="34" charset="0"/>
              </a:rPr>
              <a:t>. LK 3,4 gem. Vorbemerkung. Teilnehmer der </a:t>
            </a:r>
            <a:r>
              <a:rPr lang="de-DE" sz="1600" dirty="0" err="1">
                <a:latin typeface="Arial" panose="020B0604020202020204" pitchFamily="34" charset="0"/>
                <a:cs typeface="Arial" panose="020B0604020202020204" pitchFamily="34" charset="0"/>
              </a:rPr>
              <a:t>Prfg</a:t>
            </a:r>
            <a:r>
              <a:rPr lang="de-DE" sz="1600" dirty="0">
                <a:latin typeface="Arial" panose="020B0604020202020204" pitchFamily="34" charset="0"/>
                <a:cs typeface="Arial" panose="020B0604020202020204" pitchFamily="34" charset="0"/>
              </a:rPr>
              <a:t>. </a:t>
            </a:r>
            <a:r>
              <a:rPr lang="de-DE" sz="1600" dirty="0" err="1">
                <a:latin typeface="Arial" panose="020B0604020202020204" pitchFamily="34" charset="0"/>
                <a:cs typeface="Arial" panose="020B0604020202020204" pitchFamily="34" charset="0"/>
              </a:rPr>
              <a:t>xy</a:t>
            </a:r>
            <a:r>
              <a:rPr lang="de-DE" sz="1600" dirty="0">
                <a:latin typeface="Arial" panose="020B0604020202020204" pitchFamily="34" charset="0"/>
                <a:cs typeface="Arial" panose="020B0604020202020204" pitchFamily="34" charset="0"/>
              </a:rPr>
              <a:t>, Dressurreiterprüfung Kl. L, sind in dieser Prüfung nicht startberechtigt. Je Teilnehmer/in 1  Pferd erlaubt.  </a:t>
            </a:r>
            <a:r>
              <a:rPr lang="de-DE" sz="1600" dirty="0" err="1">
                <a:latin typeface="Arial" panose="020B0604020202020204" pitchFamily="34" charset="0"/>
                <a:cs typeface="Arial" panose="020B0604020202020204" pitchFamily="34" charset="0"/>
              </a:rPr>
              <a:t>Ausr</a:t>
            </a:r>
            <a:r>
              <a:rPr lang="de-DE" sz="1600" dirty="0">
                <a:latin typeface="Arial" panose="020B0604020202020204" pitchFamily="34" charset="0"/>
                <a:cs typeface="Arial" panose="020B0604020202020204" pitchFamily="34" charset="0"/>
              </a:rPr>
              <a:t>. 70  </a:t>
            </a:r>
            <a:r>
              <a:rPr lang="de-DE" sz="1600" dirty="0" err="1">
                <a:latin typeface="Arial" panose="020B0604020202020204" pitchFamily="34" charset="0"/>
                <a:cs typeface="Arial" panose="020B0604020202020204" pitchFamily="34" charset="0"/>
              </a:rPr>
              <a:t>Richtv</a:t>
            </a:r>
            <a:r>
              <a:rPr lang="de-DE" sz="1600" dirty="0">
                <a:latin typeface="Arial" panose="020B0604020202020204" pitchFamily="34" charset="0"/>
                <a:cs typeface="Arial" panose="020B0604020202020204" pitchFamily="34" charset="0"/>
              </a:rPr>
              <a:t>: 402,A  </a:t>
            </a:r>
            <a:r>
              <a:rPr lang="de-DE" sz="1600" dirty="0" err="1">
                <a:latin typeface="Arial" panose="020B0604020202020204" pitchFamily="34" charset="0"/>
                <a:cs typeface="Arial" panose="020B0604020202020204" pitchFamily="34" charset="0"/>
              </a:rPr>
              <a:t>Aufg</a:t>
            </a:r>
            <a:r>
              <a:rPr lang="de-DE" sz="1600" dirty="0">
                <a:latin typeface="Arial" panose="020B0604020202020204" pitchFamily="34" charset="0"/>
                <a:cs typeface="Arial" panose="020B0604020202020204" pitchFamily="34" charset="0"/>
              </a:rPr>
              <a:t>: RM3</a:t>
            </a:r>
          </a:p>
          <a:p>
            <a:pPr marL="0" indent="0">
              <a:lnSpc>
                <a:spcPct val="100000"/>
              </a:lnSpc>
              <a:spcBef>
                <a:spcPts val="0"/>
              </a:spcBef>
              <a:buNone/>
            </a:pPr>
            <a:r>
              <a:rPr lang="de-DE" sz="1600" dirty="0">
                <a:latin typeface="Arial" panose="020B0604020202020204" pitchFamily="34" charset="0"/>
                <a:cs typeface="Arial" panose="020B0604020202020204" pitchFamily="34" charset="0"/>
              </a:rPr>
              <a:t>Einsatz: 20,00 VN: 10 SF:</a:t>
            </a:r>
          </a:p>
          <a:p>
            <a:pPr marL="0" indent="0">
              <a:lnSpc>
                <a:spcPct val="100000"/>
              </a:lnSpc>
              <a:spcBef>
                <a:spcPts val="0"/>
              </a:spcBef>
              <a:buNone/>
            </a:pPr>
            <a:r>
              <a:rPr lang="de-DE" sz="1600" b="1" dirty="0">
                <a:latin typeface="Arial" panose="020B0604020202020204" pitchFamily="34" charset="0"/>
                <a:cs typeface="Arial" panose="020B0604020202020204" pitchFamily="34" charset="0"/>
              </a:rPr>
              <a:t>Nennbar ab:</a:t>
            </a:r>
          </a:p>
          <a:p>
            <a:pPr marL="0" indent="0">
              <a:lnSpc>
                <a:spcPct val="100000"/>
              </a:lnSpc>
              <a:spcBef>
                <a:spcPts val="0"/>
              </a:spcBef>
              <a:buNone/>
            </a:pPr>
            <a:endParaRPr lang="de-DE" sz="1600" dirty="0">
              <a:latin typeface="Arial" panose="020B0604020202020204" pitchFamily="34" charset="0"/>
              <a:cs typeface="Arial" panose="020B0604020202020204" pitchFamily="34" charset="0"/>
            </a:endParaRPr>
          </a:p>
          <a:p>
            <a:pPr marL="0" indent="0">
              <a:lnSpc>
                <a:spcPct val="100000"/>
              </a:lnSpc>
              <a:spcBef>
                <a:spcPts val="0"/>
              </a:spcBef>
              <a:buNone/>
            </a:pPr>
            <a:endParaRPr lang="de-DE" sz="1600" dirty="0">
              <a:latin typeface="Arial" panose="020B0604020202020204" pitchFamily="34" charset="0"/>
              <a:cs typeface="Arial" panose="020B0604020202020204" pitchFamily="34" charset="0"/>
            </a:endParaRPr>
          </a:p>
          <a:p>
            <a:pPr marL="0" indent="0">
              <a:lnSpc>
                <a:spcPct val="100000"/>
              </a:lnSpc>
              <a:spcBef>
                <a:spcPts val="0"/>
              </a:spcBef>
              <a:buNone/>
            </a:pPr>
            <a:endParaRPr lang="de-DE" sz="1600" dirty="0">
              <a:latin typeface="Arial" panose="020B0604020202020204" pitchFamily="34" charset="0"/>
              <a:cs typeface="Arial" panose="020B0604020202020204" pitchFamily="34" charset="0"/>
            </a:endParaRPr>
          </a:p>
          <a:p>
            <a:pPr marL="0" indent="0">
              <a:lnSpc>
                <a:spcPct val="100000"/>
              </a:lnSpc>
              <a:spcBef>
                <a:spcPts val="0"/>
              </a:spcBef>
              <a:buNone/>
            </a:pPr>
            <a:endParaRPr lang="de-DE" sz="1600" dirty="0">
              <a:latin typeface="Arial" panose="020B0604020202020204" pitchFamily="34" charset="0"/>
              <a:cs typeface="Arial" panose="020B0604020202020204" pitchFamily="34" charset="0"/>
            </a:endParaRPr>
          </a:p>
        </p:txBody>
      </p:sp>
      <p:cxnSp>
        <p:nvCxnSpPr>
          <p:cNvPr id="4" name="Gerader Verbinder 3">
            <a:extLst>
              <a:ext uri="{FF2B5EF4-FFF2-40B4-BE49-F238E27FC236}">
                <a16:creationId xmlns:a16="http://schemas.microsoft.com/office/drawing/2014/main" id="{A77B7ED5-A11E-4D14-4994-B4BF78C50786}"/>
              </a:ext>
            </a:extLst>
          </p:cNvPr>
          <p:cNvCxnSpPr>
            <a:cxnSpLocks/>
          </p:cNvCxnSpPr>
          <p:nvPr/>
        </p:nvCxnSpPr>
        <p:spPr>
          <a:xfrm>
            <a:off x="838200" y="1663256"/>
            <a:ext cx="10515600" cy="0"/>
          </a:xfrm>
          <a:prstGeom prst="line">
            <a:avLst/>
          </a:prstGeom>
          <a:ln>
            <a:solidFill>
              <a:schemeClr val="tx2">
                <a:lumMod val="50000"/>
                <a:lumOff val="50000"/>
              </a:schemeClr>
            </a:solidFill>
          </a:ln>
        </p:spPr>
        <p:style>
          <a:lnRef idx="2">
            <a:schemeClr val="accent4"/>
          </a:lnRef>
          <a:fillRef idx="0">
            <a:schemeClr val="accent4"/>
          </a:fillRef>
          <a:effectRef idx="1">
            <a:schemeClr val="accent4"/>
          </a:effectRef>
          <a:fontRef idx="minor">
            <a:schemeClr val="tx1"/>
          </a:fontRef>
        </p:style>
      </p:cxnSp>
    </p:spTree>
    <p:extLst>
      <p:ext uri="{BB962C8B-B14F-4D97-AF65-F5344CB8AC3E}">
        <p14:creationId xmlns:p14="http://schemas.microsoft.com/office/powerpoint/2010/main" val="3181111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D1CED-47F3-C01C-8BDC-29A5F580217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D692A16-9B48-01E8-CE87-3BD53BB12717}"/>
              </a:ext>
            </a:extLst>
          </p:cNvPr>
          <p:cNvSpPr>
            <a:spLocks noGrp="1"/>
          </p:cNvSpPr>
          <p:nvPr>
            <p:ph type="title"/>
          </p:nvPr>
        </p:nvSpPr>
        <p:spPr/>
        <p:txBody>
          <a:bodyPr>
            <a:normAutofit/>
          </a:bodyPr>
          <a:lstStyle/>
          <a:p>
            <a:r>
              <a:rPr lang="de-DE" sz="3600" dirty="0">
                <a:latin typeface="Arial" panose="020B0604020202020204" pitchFamily="34" charset="0"/>
                <a:cs typeface="Arial" panose="020B0604020202020204" pitchFamily="34" charset="0"/>
              </a:rPr>
              <a:t>Harmonie von Pferd und Reiter 2026 </a:t>
            </a:r>
            <a:br>
              <a:rPr lang="de-DE" sz="3600" dirty="0">
                <a:latin typeface="Arial" panose="020B0604020202020204" pitchFamily="34" charset="0"/>
                <a:cs typeface="Arial" panose="020B0604020202020204" pitchFamily="34" charset="0"/>
              </a:rPr>
            </a:br>
            <a:r>
              <a:rPr lang="de-DE" sz="3600" dirty="0">
                <a:solidFill>
                  <a:schemeClr val="tx2">
                    <a:lumMod val="50000"/>
                    <a:lumOff val="50000"/>
                  </a:schemeClr>
                </a:solidFill>
                <a:latin typeface="Arial" panose="020B0604020202020204" pitchFamily="34" charset="0"/>
                <a:cs typeface="Arial" panose="020B0604020202020204" pitchFamily="34" charset="0"/>
              </a:rPr>
              <a:t>4. Ausschreibung - Finalprüfungen</a:t>
            </a:r>
            <a:endParaRPr lang="de-DE" sz="3600" dirty="0">
              <a:latin typeface="Arial" panose="020B0604020202020204" pitchFamily="34" charset="0"/>
              <a:cs typeface="Arial" panose="020B0604020202020204" pitchFamily="34" charset="0"/>
            </a:endParaRPr>
          </a:p>
        </p:txBody>
      </p:sp>
      <p:sp>
        <p:nvSpPr>
          <p:cNvPr id="3" name="Inhaltsplatzhalter 2">
            <a:extLst>
              <a:ext uri="{FF2B5EF4-FFF2-40B4-BE49-F238E27FC236}">
                <a16:creationId xmlns:a16="http://schemas.microsoft.com/office/drawing/2014/main" id="{26AA7B36-CD76-21BB-0226-BE0F04253B31}"/>
              </a:ext>
            </a:extLst>
          </p:cNvPr>
          <p:cNvSpPr>
            <a:spLocks noGrp="1"/>
          </p:cNvSpPr>
          <p:nvPr>
            <p:ph sz="half" idx="1"/>
          </p:nvPr>
        </p:nvSpPr>
        <p:spPr>
          <a:xfrm>
            <a:off x="838200" y="1825625"/>
            <a:ext cx="9622536" cy="4351338"/>
          </a:xfrm>
        </p:spPr>
        <p:txBody>
          <a:bodyPr>
            <a:noAutofit/>
          </a:bodyPr>
          <a:lstStyle/>
          <a:p>
            <a:pPr marL="0" indent="0">
              <a:lnSpc>
                <a:spcPct val="100000"/>
              </a:lnSpc>
              <a:spcBef>
                <a:spcPts val="0"/>
              </a:spcBef>
              <a:buNone/>
            </a:pPr>
            <a:r>
              <a:rPr lang="de-DE" sz="1600" b="1" dirty="0">
                <a:latin typeface="Arial" panose="020B0604020202020204" pitchFamily="34" charset="0"/>
                <a:cs typeface="Arial" panose="020B0604020202020204" pitchFamily="34" charset="0"/>
              </a:rPr>
              <a:t>Amateur-Dressurreiterprüfung </a:t>
            </a:r>
            <a:r>
              <a:rPr lang="de-DE" sz="1600" b="1" dirty="0" err="1">
                <a:latin typeface="Arial" panose="020B0604020202020204" pitchFamily="34" charset="0"/>
                <a:cs typeface="Arial" panose="020B0604020202020204" pitchFamily="34" charset="0"/>
              </a:rPr>
              <a:t>Kl.L</a:t>
            </a:r>
            <a:r>
              <a:rPr lang="de-DE" sz="1600" b="1" dirty="0">
                <a:latin typeface="Arial" panose="020B0604020202020204" pitchFamily="34" charset="0"/>
                <a:cs typeface="Arial" panose="020B0604020202020204" pitchFamily="34" charset="0"/>
              </a:rPr>
              <a:t>* Trense(E + 500,00 €, ZP)</a:t>
            </a:r>
          </a:p>
          <a:p>
            <a:pPr marL="0" indent="0">
              <a:lnSpc>
                <a:spcPct val="100000"/>
              </a:lnSpc>
              <a:spcBef>
                <a:spcPts val="0"/>
              </a:spcBef>
              <a:buNone/>
            </a:pPr>
            <a:r>
              <a:rPr lang="de-DE" sz="1600" b="1" dirty="0">
                <a:latin typeface="Arial" panose="020B0604020202020204" pitchFamily="34" charset="0"/>
                <a:cs typeface="Arial" panose="020B0604020202020204" pitchFamily="34" charset="0"/>
              </a:rPr>
              <a:t>Finale Pilotprojekt „Harmonie von Pferd und Reiter*in“</a:t>
            </a:r>
          </a:p>
          <a:p>
            <a:pPr marL="0" indent="0">
              <a:lnSpc>
                <a:spcPct val="100000"/>
              </a:lnSpc>
              <a:spcBef>
                <a:spcPts val="0"/>
              </a:spcBef>
              <a:buNone/>
            </a:pPr>
            <a:r>
              <a:rPr lang="de-DE" sz="1600" b="1" dirty="0">
                <a:latin typeface="Arial" panose="020B0604020202020204" pitchFamily="34" charset="0"/>
                <a:cs typeface="Arial" panose="020B0604020202020204" pitchFamily="34" charset="0"/>
              </a:rPr>
              <a:t>(120,100,85,75,2x60)</a:t>
            </a:r>
          </a:p>
          <a:p>
            <a:pPr marL="0" indent="0">
              <a:lnSpc>
                <a:spcPct val="100000"/>
              </a:lnSpc>
              <a:spcBef>
                <a:spcPts val="0"/>
              </a:spcBef>
              <a:buNone/>
            </a:pPr>
            <a:r>
              <a:rPr lang="de-DE" sz="1600" dirty="0">
                <a:latin typeface="Arial" panose="020B0604020202020204" pitchFamily="34" charset="0"/>
                <a:cs typeface="Arial" panose="020B0604020202020204" pitchFamily="34" charset="0"/>
              </a:rPr>
              <a:t>Pferde: 5j.+ält. </a:t>
            </a:r>
            <a:r>
              <a:rPr lang="de-DE" sz="1600" dirty="0" err="1">
                <a:latin typeface="Arial" panose="020B0604020202020204" pitchFamily="34" charset="0"/>
                <a:cs typeface="Arial" panose="020B0604020202020204" pitchFamily="34" charset="0"/>
              </a:rPr>
              <a:t>Teiln</a:t>
            </a:r>
            <a:r>
              <a:rPr lang="de-DE" sz="1600" dirty="0">
                <a:latin typeface="Arial" panose="020B0604020202020204" pitchFamily="34" charset="0"/>
                <a:cs typeface="Arial" panose="020B0604020202020204" pitchFamily="34" charset="0"/>
              </a:rPr>
              <a:t>: Alle </a:t>
            </a:r>
            <a:r>
              <a:rPr lang="de-DE" sz="1600" dirty="0" err="1">
                <a:latin typeface="Arial" panose="020B0604020202020204" pitchFamily="34" charset="0"/>
                <a:cs typeface="Arial" panose="020B0604020202020204" pitchFamily="34" charset="0"/>
              </a:rPr>
              <a:t>Alterskl</a:t>
            </a:r>
            <a:r>
              <a:rPr lang="de-DE" sz="1600" dirty="0">
                <a:latin typeface="Arial" panose="020B0604020202020204" pitchFamily="34" charset="0"/>
                <a:cs typeface="Arial" panose="020B0604020202020204" pitchFamily="34" charset="0"/>
              </a:rPr>
              <a:t>. LK 3,4,5 gem. Vorbemerkung. LK 3 mit Pferden, die sieglos in DM u./o. höher unplatziert sind. Je Teilnehmer/in 1  Pferd erlaubt.  </a:t>
            </a:r>
            <a:r>
              <a:rPr lang="de-DE" sz="1600" dirty="0" err="1">
                <a:latin typeface="Arial" panose="020B0604020202020204" pitchFamily="34" charset="0"/>
                <a:cs typeface="Arial" panose="020B0604020202020204" pitchFamily="34" charset="0"/>
              </a:rPr>
              <a:t>Ausr</a:t>
            </a:r>
            <a:r>
              <a:rPr lang="de-DE" sz="1600" dirty="0">
                <a:latin typeface="Arial" panose="020B0604020202020204" pitchFamily="34" charset="0"/>
                <a:cs typeface="Arial" panose="020B0604020202020204" pitchFamily="34" charset="0"/>
              </a:rPr>
              <a:t>. 70  </a:t>
            </a:r>
            <a:r>
              <a:rPr lang="de-DE" sz="1600" dirty="0" err="1">
                <a:latin typeface="Arial" panose="020B0604020202020204" pitchFamily="34" charset="0"/>
                <a:cs typeface="Arial" panose="020B0604020202020204" pitchFamily="34" charset="0"/>
              </a:rPr>
              <a:t>Richtv</a:t>
            </a:r>
            <a:r>
              <a:rPr lang="de-DE" sz="1600" dirty="0">
                <a:latin typeface="Arial" panose="020B0604020202020204" pitchFamily="34" charset="0"/>
                <a:cs typeface="Arial" panose="020B0604020202020204" pitchFamily="34" charset="0"/>
              </a:rPr>
              <a:t>: 402,A  </a:t>
            </a:r>
            <a:r>
              <a:rPr lang="de-DE" sz="1600" dirty="0" err="1">
                <a:latin typeface="Arial" panose="020B0604020202020204" pitchFamily="34" charset="0"/>
                <a:cs typeface="Arial" panose="020B0604020202020204" pitchFamily="34" charset="0"/>
              </a:rPr>
              <a:t>Aufg</a:t>
            </a:r>
            <a:r>
              <a:rPr lang="de-DE" sz="1600" dirty="0">
                <a:latin typeface="Arial" panose="020B0604020202020204" pitchFamily="34" charset="0"/>
                <a:cs typeface="Arial" panose="020B0604020202020204" pitchFamily="34" charset="0"/>
              </a:rPr>
              <a:t>: RL4; </a:t>
            </a:r>
          </a:p>
          <a:p>
            <a:pPr marL="0" indent="0">
              <a:lnSpc>
                <a:spcPct val="100000"/>
              </a:lnSpc>
              <a:spcBef>
                <a:spcPts val="0"/>
              </a:spcBef>
              <a:buNone/>
            </a:pPr>
            <a:r>
              <a:rPr lang="de-DE" sz="1600" dirty="0">
                <a:latin typeface="Arial" panose="020B0604020202020204" pitchFamily="34" charset="0"/>
                <a:cs typeface="Arial" panose="020B0604020202020204" pitchFamily="34" charset="0"/>
              </a:rPr>
              <a:t>Einsatz: 24,00 VN: 10 SF:  </a:t>
            </a:r>
          </a:p>
          <a:p>
            <a:pPr marL="0" indent="0">
              <a:lnSpc>
                <a:spcPct val="100000"/>
              </a:lnSpc>
              <a:spcBef>
                <a:spcPts val="0"/>
              </a:spcBef>
              <a:buNone/>
            </a:pPr>
            <a:r>
              <a:rPr lang="de-DE" sz="1600" dirty="0">
                <a:latin typeface="Arial" panose="020B0604020202020204" pitchFamily="34" charset="0"/>
                <a:cs typeface="Arial" panose="020B0604020202020204" pitchFamily="34" charset="0"/>
              </a:rPr>
              <a:t>Einsatz/Nenngeld fällig bei: Startmeldung</a:t>
            </a:r>
          </a:p>
          <a:p>
            <a:pPr marL="0" indent="0">
              <a:lnSpc>
                <a:spcPct val="100000"/>
              </a:lnSpc>
              <a:spcBef>
                <a:spcPts val="0"/>
              </a:spcBef>
              <a:buNone/>
            </a:pPr>
            <a:r>
              <a:rPr lang="de-DE" sz="1600" dirty="0">
                <a:latin typeface="Arial" panose="020B0604020202020204" pitchFamily="34" charset="0"/>
                <a:cs typeface="Arial" panose="020B0604020202020204" pitchFamily="34" charset="0"/>
              </a:rPr>
              <a:t>Die Trainer*innen der drei erstplatzierten Reiter*innen erhalten je 400 Euro, sofern sie persönlich anwesend sind.</a:t>
            </a:r>
          </a:p>
          <a:p>
            <a:pPr marL="0" indent="0">
              <a:lnSpc>
                <a:spcPct val="100000"/>
              </a:lnSpc>
              <a:spcBef>
                <a:spcPts val="0"/>
              </a:spcBef>
              <a:buNone/>
            </a:pPr>
            <a:r>
              <a:rPr lang="de-DE" sz="1600" b="1" dirty="0">
                <a:latin typeface="Arial" panose="020B0604020202020204" pitchFamily="34" charset="0"/>
                <a:cs typeface="Arial" panose="020B0604020202020204" pitchFamily="34" charset="0"/>
              </a:rPr>
              <a:t> </a:t>
            </a:r>
          </a:p>
          <a:p>
            <a:pPr marL="0" indent="0">
              <a:lnSpc>
                <a:spcPct val="100000"/>
              </a:lnSpc>
              <a:spcBef>
                <a:spcPts val="0"/>
              </a:spcBef>
              <a:buNone/>
            </a:pPr>
            <a:r>
              <a:rPr lang="de-DE" sz="1600" b="1" dirty="0">
                <a:latin typeface="Arial" panose="020B0604020202020204" pitchFamily="34" charset="0"/>
                <a:cs typeface="Arial" panose="020B0604020202020204" pitchFamily="34" charset="0"/>
              </a:rPr>
              <a:t>Amateur-Dressurreiterprüfung </a:t>
            </a:r>
            <a:r>
              <a:rPr lang="de-DE" sz="1600" b="1" dirty="0" err="1">
                <a:latin typeface="Arial" panose="020B0604020202020204" pitchFamily="34" charset="0"/>
                <a:cs typeface="Arial" panose="020B0604020202020204" pitchFamily="34" charset="0"/>
              </a:rPr>
              <a:t>Kl.M</a:t>
            </a:r>
            <a:r>
              <a:rPr lang="de-DE" sz="1600" b="1" dirty="0">
                <a:latin typeface="Arial" panose="020B0604020202020204" pitchFamily="34" charset="0"/>
                <a:cs typeface="Arial" panose="020B0604020202020204" pitchFamily="34" charset="0"/>
              </a:rPr>
              <a:t>* Trense(E + 700,00 €, ZP)</a:t>
            </a:r>
          </a:p>
          <a:p>
            <a:pPr marL="0" indent="0">
              <a:lnSpc>
                <a:spcPct val="100000"/>
              </a:lnSpc>
              <a:spcBef>
                <a:spcPts val="0"/>
              </a:spcBef>
              <a:buNone/>
            </a:pPr>
            <a:r>
              <a:rPr lang="de-DE" sz="1600" b="1" dirty="0">
                <a:latin typeface="Arial" panose="020B0604020202020204" pitchFamily="34" charset="0"/>
                <a:cs typeface="Arial" panose="020B0604020202020204" pitchFamily="34" charset="0"/>
              </a:rPr>
              <a:t>Finale Pilotprojekt „Harmonie von Pferd und Reiter*in“</a:t>
            </a:r>
          </a:p>
          <a:p>
            <a:pPr marL="0" indent="0">
              <a:lnSpc>
                <a:spcPct val="100000"/>
              </a:lnSpc>
              <a:spcBef>
                <a:spcPts val="0"/>
              </a:spcBef>
              <a:buNone/>
            </a:pPr>
            <a:r>
              <a:rPr lang="de-DE" sz="1600" b="1" dirty="0">
                <a:latin typeface="Arial" panose="020B0604020202020204" pitchFamily="34" charset="0"/>
                <a:cs typeface="Arial" panose="020B0604020202020204" pitchFamily="34" charset="0"/>
              </a:rPr>
              <a:t>(150,120,100,80,70,3x60)</a:t>
            </a:r>
          </a:p>
          <a:p>
            <a:pPr marL="0" indent="0">
              <a:lnSpc>
                <a:spcPct val="100000"/>
              </a:lnSpc>
              <a:spcBef>
                <a:spcPts val="0"/>
              </a:spcBef>
              <a:buNone/>
            </a:pPr>
            <a:r>
              <a:rPr lang="de-DE" sz="1600" dirty="0">
                <a:latin typeface="Arial" panose="020B0604020202020204" pitchFamily="34" charset="0"/>
                <a:cs typeface="Arial" panose="020B0604020202020204" pitchFamily="34" charset="0"/>
              </a:rPr>
              <a:t>Pferde: 6j.+ält. </a:t>
            </a:r>
            <a:r>
              <a:rPr lang="de-DE" sz="1600" dirty="0" err="1">
                <a:latin typeface="Arial" panose="020B0604020202020204" pitchFamily="34" charset="0"/>
                <a:cs typeface="Arial" panose="020B0604020202020204" pitchFamily="34" charset="0"/>
              </a:rPr>
              <a:t>Teiln</a:t>
            </a:r>
            <a:r>
              <a:rPr lang="de-DE" sz="1600" dirty="0">
                <a:latin typeface="Arial" panose="020B0604020202020204" pitchFamily="34" charset="0"/>
                <a:cs typeface="Arial" panose="020B0604020202020204" pitchFamily="34" charset="0"/>
              </a:rPr>
              <a:t>: Alle </a:t>
            </a:r>
            <a:r>
              <a:rPr lang="de-DE" sz="1600" dirty="0" err="1">
                <a:latin typeface="Arial" panose="020B0604020202020204" pitchFamily="34" charset="0"/>
                <a:cs typeface="Arial" panose="020B0604020202020204" pitchFamily="34" charset="0"/>
              </a:rPr>
              <a:t>Alterskl</a:t>
            </a:r>
            <a:r>
              <a:rPr lang="de-DE" sz="1600" dirty="0">
                <a:latin typeface="Arial" panose="020B0604020202020204" pitchFamily="34" charset="0"/>
                <a:cs typeface="Arial" panose="020B0604020202020204" pitchFamily="34" charset="0"/>
              </a:rPr>
              <a:t>. LK 3,4 gem. Vorbemerkung. Je Teilnehmer/in 1  Pferd erlaubt.  </a:t>
            </a:r>
            <a:r>
              <a:rPr lang="de-DE" sz="1600" dirty="0" err="1">
                <a:latin typeface="Arial" panose="020B0604020202020204" pitchFamily="34" charset="0"/>
                <a:cs typeface="Arial" panose="020B0604020202020204" pitchFamily="34" charset="0"/>
              </a:rPr>
              <a:t>Ausr</a:t>
            </a:r>
            <a:r>
              <a:rPr lang="de-DE" sz="1600" dirty="0">
                <a:latin typeface="Arial" panose="020B0604020202020204" pitchFamily="34" charset="0"/>
                <a:cs typeface="Arial" panose="020B0604020202020204" pitchFamily="34" charset="0"/>
              </a:rPr>
              <a:t>. 70  </a:t>
            </a:r>
            <a:r>
              <a:rPr lang="de-DE" sz="1600" dirty="0" err="1">
                <a:latin typeface="Arial" panose="020B0604020202020204" pitchFamily="34" charset="0"/>
                <a:cs typeface="Arial" panose="020B0604020202020204" pitchFamily="34" charset="0"/>
              </a:rPr>
              <a:t>Richtv</a:t>
            </a:r>
            <a:r>
              <a:rPr lang="de-DE" sz="1600" dirty="0">
                <a:latin typeface="Arial" panose="020B0604020202020204" pitchFamily="34" charset="0"/>
                <a:cs typeface="Arial" panose="020B0604020202020204" pitchFamily="34" charset="0"/>
              </a:rPr>
              <a:t>: 402,A  </a:t>
            </a:r>
            <a:r>
              <a:rPr lang="de-DE" sz="1600" dirty="0" err="1">
                <a:latin typeface="Arial" panose="020B0604020202020204" pitchFamily="34" charset="0"/>
                <a:cs typeface="Arial" panose="020B0604020202020204" pitchFamily="34" charset="0"/>
              </a:rPr>
              <a:t>Aufg</a:t>
            </a:r>
            <a:r>
              <a:rPr lang="de-DE" sz="1600" dirty="0">
                <a:latin typeface="Arial" panose="020B0604020202020204" pitchFamily="34" charset="0"/>
                <a:cs typeface="Arial" panose="020B0604020202020204" pitchFamily="34" charset="0"/>
              </a:rPr>
              <a:t>: RM3; </a:t>
            </a:r>
          </a:p>
          <a:p>
            <a:pPr marL="0" indent="0">
              <a:lnSpc>
                <a:spcPct val="100000"/>
              </a:lnSpc>
              <a:spcBef>
                <a:spcPts val="0"/>
              </a:spcBef>
              <a:buNone/>
            </a:pPr>
            <a:r>
              <a:rPr lang="de-DE" sz="1600" dirty="0">
                <a:latin typeface="Arial" panose="020B0604020202020204" pitchFamily="34" charset="0"/>
                <a:cs typeface="Arial" panose="020B0604020202020204" pitchFamily="34" charset="0"/>
              </a:rPr>
              <a:t>Einsatz: 26,00 VN: 10 SF: </a:t>
            </a:r>
          </a:p>
          <a:p>
            <a:pPr marL="0" indent="0">
              <a:lnSpc>
                <a:spcPct val="100000"/>
              </a:lnSpc>
              <a:spcBef>
                <a:spcPts val="0"/>
              </a:spcBef>
              <a:buNone/>
            </a:pPr>
            <a:r>
              <a:rPr lang="de-DE" sz="1600" dirty="0">
                <a:latin typeface="Arial" panose="020B0604020202020204" pitchFamily="34" charset="0"/>
                <a:cs typeface="Arial" panose="020B0604020202020204" pitchFamily="34" charset="0"/>
              </a:rPr>
              <a:t>Einsatz/Nenngeld fällig bei: Startmeldung</a:t>
            </a:r>
          </a:p>
          <a:p>
            <a:pPr marL="0" indent="0">
              <a:lnSpc>
                <a:spcPct val="100000"/>
              </a:lnSpc>
              <a:spcBef>
                <a:spcPts val="0"/>
              </a:spcBef>
              <a:buNone/>
            </a:pPr>
            <a:r>
              <a:rPr lang="de-DE" sz="1600" dirty="0">
                <a:latin typeface="Arial" panose="020B0604020202020204" pitchFamily="34" charset="0"/>
                <a:cs typeface="Arial" panose="020B0604020202020204" pitchFamily="34" charset="0"/>
              </a:rPr>
              <a:t>Die Trainer*innen der drei erstplatzierten Reiter erhalten je 600 Euro, sofern sie persönlich anwesend sind.</a:t>
            </a:r>
          </a:p>
          <a:p>
            <a:pPr marL="0" indent="0">
              <a:lnSpc>
                <a:spcPct val="100000"/>
              </a:lnSpc>
              <a:spcBef>
                <a:spcPts val="0"/>
              </a:spcBef>
              <a:buNone/>
            </a:pPr>
            <a:endParaRPr lang="de-DE" sz="1600" dirty="0">
              <a:latin typeface="Arial" panose="020B0604020202020204" pitchFamily="34" charset="0"/>
              <a:cs typeface="Arial" panose="020B0604020202020204" pitchFamily="34" charset="0"/>
            </a:endParaRPr>
          </a:p>
          <a:p>
            <a:pPr marL="0" indent="0">
              <a:lnSpc>
                <a:spcPct val="100000"/>
              </a:lnSpc>
              <a:spcBef>
                <a:spcPts val="0"/>
              </a:spcBef>
              <a:buNone/>
            </a:pPr>
            <a:endParaRPr lang="de-DE" sz="1600" dirty="0">
              <a:latin typeface="Arial" panose="020B0604020202020204" pitchFamily="34" charset="0"/>
              <a:cs typeface="Arial" panose="020B0604020202020204" pitchFamily="34" charset="0"/>
            </a:endParaRPr>
          </a:p>
          <a:p>
            <a:pPr marL="0" indent="0">
              <a:lnSpc>
                <a:spcPct val="100000"/>
              </a:lnSpc>
              <a:spcBef>
                <a:spcPts val="0"/>
              </a:spcBef>
              <a:buNone/>
            </a:pPr>
            <a:endParaRPr lang="de-DE" sz="1600" dirty="0">
              <a:latin typeface="Arial" panose="020B0604020202020204" pitchFamily="34" charset="0"/>
              <a:cs typeface="Arial" panose="020B0604020202020204" pitchFamily="34" charset="0"/>
            </a:endParaRPr>
          </a:p>
        </p:txBody>
      </p:sp>
      <p:cxnSp>
        <p:nvCxnSpPr>
          <p:cNvPr id="4" name="Gerader Verbinder 3">
            <a:extLst>
              <a:ext uri="{FF2B5EF4-FFF2-40B4-BE49-F238E27FC236}">
                <a16:creationId xmlns:a16="http://schemas.microsoft.com/office/drawing/2014/main" id="{E6C4E4A1-C959-1D43-9D2A-AE4A9ED30A5D}"/>
              </a:ext>
            </a:extLst>
          </p:cNvPr>
          <p:cNvCxnSpPr>
            <a:cxnSpLocks/>
          </p:cNvCxnSpPr>
          <p:nvPr/>
        </p:nvCxnSpPr>
        <p:spPr>
          <a:xfrm>
            <a:off x="838200" y="1663256"/>
            <a:ext cx="10515600" cy="0"/>
          </a:xfrm>
          <a:prstGeom prst="line">
            <a:avLst/>
          </a:prstGeom>
          <a:ln>
            <a:solidFill>
              <a:schemeClr val="tx2">
                <a:lumMod val="50000"/>
                <a:lumOff val="50000"/>
              </a:schemeClr>
            </a:solidFill>
          </a:ln>
        </p:spPr>
        <p:style>
          <a:lnRef idx="2">
            <a:schemeClr val="accent4"/>
          </a:lnRef>
          <a:fillRef idx="0">
            <a:schemeClr val="accent4"/>
          </a:fillRef>
          <a:effectRef idx="1">
            <a:schemeClr val="accent4"/>
          </a:effectRef>
          <a:fontRef idx="minor">
            <a:schemeClr val="tx1"/>
          </a:fontRef>
        </p:style>
      </p:cxnSp>
      <p:sp>
        <p:nvSpPr>
          <p:cNvPr id="5" name="Raute 4">
            <a:hlinkClick r:id="rId2" action="ppaction://hlinkfile"/>
            <a:extLst>
              <a:ext uri="{FF2B5EF4-FFF2-40B4-BE49-F238E27FC236}">
                <a16:creationId xmlns:a16="http://schemas.microsoft.com/office/drawing/2014/main" id="{02E59493-9322-74E3-FCDD-51C568DC5297}"/>
              </a:ext>
            </a:extLst>
          </p:cNvPr>
          <p:cNvSpPr/>
          <p:nvPr/>
        </p:nvSpPr>
        <p:spPr>
          <a:xfrm>
            <a:off x="11616305" y="6332714"/>
            <a:ext cx="297951" cy="297951"/>
          </a:xfrm>
          <a:prstGeom prst="diamond">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de-DE"/>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de-DE"/>
          </a:p>
        </p:txBody>
      </p:sp>
    </p:spTree>
    <p:extLst>
      <p:ext uri="{BB962C8B-B14F-4D97-AF65-F5344CB8AC3E}">
        <p14:creationId xmlns:p14="http://schemas.microsoft.com/office/powerpoint/2010/main" val="271237640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1143</Words>
  <Application>Microsoft Office PowerPoint</Application>
  <PresentationFormat>Breitbild</PresentationFormat>
  <Paragraphs>87</Paragraphs>
  <Slides>8</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8</vt:i4>
      </vt:variant>
    </vt:vector>
  </HeadingPairs>
  <TitlesOfParts>
    <vt:vector size="12" baseType="lpstr">
      <vt:lpstr>Aptos</vt:lpstr>
      <vt:lpstr>Aptos Display</vt:lpstr>
      <vt:lpstr>Arial</vt:lpstr>
      <vt:lpstr>Office</vt:lpstr>
      <vt:lpstr>Harmonie von Pferd und Reiter Pilotprojekt 2026</vt:lpstr>
      <vt:lpstr>Harmonie von Pferd und Reiter 2026  1. Zielsetzung</vt:lpstr>
      <vt:lpstr>Harmonie von Pferd und Reiter 2026  2. Umsetzung</vt:lpstr>
      <vt:lpstr>Harmonie von Pferd und Reiter 2026  2. Umsetzung</vt:lpstr>
      <vt:lpstr>Harmonie von Pferd und Reiter 2026  3. Austragungsorte</vt:lpstr>
      <vt:lpstr>Harmonie von Pferd und Reiter 2026  4. Ausschreibungstexte</vt:lpstr>
      <vt:lpstr>Harmonie von Pferd und Reiter 2026  4. Ausschreibungstexte - Qualifikationsprüfungen</vt:lpstr>
      <vt:lpstr>Harmonie von Pferd und Reiter 2026  4. Ausschreibung - Finalprüfungen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Andrea Karg - Bayerischer Reit- und Fahrverband e.V.</dc:creator>
  <cp:lastModifiedBy>Andrea Karg - Bayerischer Reit- und Fahrverband e.V.</cp:lastModifiedBy>
  <cp:revision>55</cp:revision>
  <cp:lastPrinted>2024-11-08T10:13:48Z</cp:lastPrinted>
  <dcterms:created xsi:type="dcterms:W3CDTF">2024-11-05T07:39:22Z</dcterms:created>
  <dcterms:modified xsi:type="dcterms:W3CDTF">2025-11-18T07:58:59Z</dcterms:modified>
</cp:coreProperties>
</file>